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43"/>
  </p:notesMasterIdLst>
  <p:handoutMasterIdLst>
    <p:handoutMasterId r:id="rId44"/>
  </p:handoutMasterIdLst>
  <p:sldIdLst>
    <p:sldId id="256" r:id="rId2"/>
    <p:sldId id="301" r:id="rId3"/>
    <p:sldId id="302" r:id="rId4"/>
    <p:sldId id="303" r:id="rId5"/>
    <p:sldId id="297" r:id="rId6"/>
    <p:sldId id="261" r:id="rId7"/>
    <p:sldId id="30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  <p:sldId id="275" r:id="rId21"/>
    <p:sldId id="273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3" r:id="rId38"/>
    <p:sldId id="292" r:id="rId39"/>
    <p:sldId id="294" r:id="rId40"/>
    <p:sldId id="295" r:id="rId41"/>
    <p:sldId id="296" r:id="rId4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FF3399"/>
    <a:srgbClr val="FF0000"/>
    <a:srgbClr val="00000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3894" autoAdjust="0"/>
  </p:normalViewPr>
  <p:slideViewPr>
    <p:cSldViewPr>
      <p:cViewPr varScale="1">
        <p:scale>
          <a:sx n="70" d="100"/>
          <a:sy n="70" d="100"/>
        </p:scale>
        <p:origin x="-11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93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ABC388-41C4-49F8-A829-E1D6D969339E}" type="doc">
      <dgm:prSet loTypeId="urn:microsoft.com/office/officeart/2011/layout/ThemePictureAccent" loCatId="officeonlin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7ABB7A4-F81C-4D2D-93E2-3C8C91352F5F}">
      <dgm:prSet phldrT="[文本]" phldr="1"/>
      <dgm:spPr/>
      <dgm:t>
        <a:bodyPr/>
        <a:lstStyle/>
        <a:p>
          <a:endParaRPr lang="zh-CN" altLang="en-US"/>
        </a:p>
      </dgm:t>
    </dgm:pt>
    <dgm:pt modelId="{342FE630-2782-49C9-8571-96D3A56799B8}" type="parTrans" cxnId="{FF42D0CF-2C44-4672-A6E1-01129E4EE083}">
      <dgm:prSet/>
      <dgm:spPr/>
      <dgm:t>
        <a:bodyPr/>
        <a:lstStyle/>
        <a:p>
          <a:endParaRPr lang="zh-CN" altLang="en-US"/>
        </a:p>
      </dgm:t>
    </dgm:pt>
    <dgm:pt modelId="{19FFDE29-ABB8-4B77-A309-6A9764C19DC3}" type="sibTrans" cxnId="{FF42D0CF-2C44-4672-A6E1-01129E4EE083}">
      <dgm:prSet/>
      <dgm:spPr/>
      <dgm:t>
        <a:bodyPr/>
        <a:lstStyle/>
        <a:p>
          <a:endParaRPr lang="zh-CN" altLang="en-US"/>
        </a:p>
      </dgm:t>
    </dgm:pt>
    <dgm:pt modelId="{43FCCF0D-F66D-4F8D-8897-1B555898563B}">
      <dgm:prSet phldrT="[文本]"/>
      <dgm:spPr/>
      <dgm:t>
        <a:bodyPr/>
        <a:lstStyle/>
        <a:p>
          <a:r>
            <a:rPr lang="zh-CN" altLang="en-US" b="1" smtClean="0">
              <a:solidFill>
                <a:schemeClr val="tx1"/>
              </a:solidFill>
            </a:rPr>
            <a:t>目的</a:t>
          </a:r>
          <a:endParaRPr lang="zh-CN" altLang="en-US" b="1">
            <a:solidFill>
              <a:schemeClr val="tx1"/>
            </a:solidFill>
          </a:endParaRPr>
        </a:p>
      </dgm:t>
    </dgm:pt>
    <dgm:pt modelId="{A01D9721-F770-4F7D-B50B-991270D03603}" type="parTrans" cxnId="{28931B63-7B10-4157-A464-37322451E570}">
      <dgm:prSet/>
      <dgm:spPr/>
      <dgm:t>
        <a:bodyPr/>
        <a:lstStyle/>
        <a:p>
          <a:endParaRPr lang="zh-CN" altLang="en-US"/>
        </a:p>
      </dgm:t>
    </dgm:pt>
    <dgm:pt modelId="{3A5FA01D-9806-4BD3-882A-63F5B7CBD9EF}" type="sibTrans" cxnId="{28931B63-7B10-4157-A464-37322451E570}">
      <dgm:prSet/>
      <dgm:spPr/>
      <dgm:t>
        <a:bodyPr/>
        <a:lstStyle/>
        <a:p>
          <a:endParaRPr lang="zh-CN" altLang="en-US"/>
        </a:p>
      </dgm:t>
    </dgm:pt>
    <dgm:pt modelId="{E8FA0A80-9CDA-4BCF-8446-E707FA0725B5}">
      <dgm:prSet phldrT="[文本]"/>
      <dgm:spPr/>
      <dgm:t>
        <a:bodyPr/>
        <a:lstStyle/>
        <a:p>
          <a:r>
            <a:rPr lang="zh-CN" altLang="en-US" b="1" smtClean="0">
              <a:solidFill>
                <a:schemeClr val="tx1"/>
              </a:solidFill>
            </a:rPr>
            <a:t>因素</a:t>
          </a:r>
          <a:endParaRPr lang="zh-CN" altLang="en-US" b="1">
            <a:solidFill>
              <a:schemeClr val="tx1"/>
            </a:solidFill>
          </a:endParaRPr>
        </a:p>
      </dgm:t>
    </dgm:pt>
    <dgm:pt modelId="{2EC0244E-05C2-4A9A-B340-5DA19579C484}" type="parTrans" cxnId="{734AF8EC-A4A9-4BB1-AEB4-69EB2D70506C}">
      <dgm:prSet/>
      <dgm:spPr/>
      <dgm:t>
        <a:bodyPr/>
        <a:lstStyle/>
        <a:p>
          <a:endParaRPr lang="zh-CN" altLang="en-US"/>
        </a:p>
      </dgm:t>
    </dgm:pt>
    <dgm:pt modelId="{204F5693-79C6-4F1E-BADD-AC1EC27AF15F}" type="sibTrans" cxnId="{734AF8EC-A4A9-4BB1-AEB4-69EB2D70506C}">
      <dgm:prSet/>
      <dgm:spPr/>
      <dgm:t>
        <a:bodyPr/>
        <a:lstStyle/>
        <a:p>
          <a:endParaRPr lang="zh-CN" altLang="en-US"/>
        </a:p>
      </dgm:t>
    </dgm:pt>
    <dgm:pt modelId="{0AC70A5D-3149-4608-920B-023D3121E888}">
      <dgm:prSet phldrT="[文本]" phldr="1"/>
      <dgm:spPr/>
      <dgm:t>
        <a:bodyPr/>
        <a:lstStyle/>
        <a:p>
          <a:endParaRPr lang="zh-CN" altLang="en-US"/>
        </a:p>
      </dgm:t>
    </dgm:pt>
    <dgm:pt modelId="{A9C76250-EBB7-48B4-9AC0-0FB555A0320A}" type="parTrans" cxnId="{B3BF993F-1593-4522-A095-4C322277E122}">
      <dgm:prSet/>
      <dgm:spPr/>
      <dgm:t>
        <a:bodyPr/>
        <a:lstStyle/>
        <a:p>
          <a:endParaRPr lang="zh-CN" altLang="en-US"/>
        </a:p>
      </dgm:t>
    </dgm:pt>
    <dgm:pt modelId="{077B3659-0637-44DC-ADF3-07128FD61463}" type="sibTrans" cxnId="{B3BF993F-1593-4522-A095-4C322277E122}">
      <dgm:prSet/>
      <dgm:spPr/>
      <dgm:t>
        <a:bodyPr/>
        <a:lstStyle/>
        <a:p>
          <a:endParaRPr lang="zh-CN" altLang="en-US"/>
        </a:p>
      </dgm:t>
    </dgm:pt>
    <dgm:pt modelId="{6B350F12-108B-41C1-9544-0DFC3C4E9539}">
      <dgm:prSet phldrT="[文本]" phldr="1"/>
      <dgm:spPr/>
      <dgm:t>
        <a:bodyPr/>
        <a:lstStyle/>
        <a:p>
          <a:endParaRPr lang="zh-CN" altLang="en-US"/>
        </a:p>
      </dgm:t>
    </dgm:pt>
    <dgm:pt modelId="{91FACFC4-8D34-43F3-9519-85A5AE44BB0E}" type="parTrans" cxnId="{277B067A-8C28-4ECD-B1EA-1C71BDF6C211}">
      <dgm:prSet/>
      <dgm:spPr/>
      <dgm:t>
        <a:bodyPr/>
        <a:lstStyle/>
        <a:p>
          <a:endParaRPr lang="zh-CN" altLang="en-US"/>
        </a:p>
      </dgm:t>
    </dgm:pt>
    <dgm:pt modelId="{3546A32F-8622-4EE3-BBD9-0363DC5C376E}" type="sibTrans" cxnId="{277B067A-8C28-4ECD-B1EA-1C71BDF6C211}">
      <dgm:prSet/>
      <dgm:spPr/>
      <dgm:t>
        <a:bodyPr/>
        <a:lstStyle/>
        <a:p>
          <a:endParaRPr lang="zh-CN" altLang="en-US"/>
        </a:p>
      </dgm:t>
    </dgm:pt>
    <dgm:pt modelId="{01D6BBC3-ABC4-4C60-877B-5B3D37E892A5}">
      <dgm:prSet phldrT="[文本]"/>
      <dgm:spPr/>
      <dgm:t>
        <a:bodyPr/>
        <a:lstStyle/>
        <a:p>
          <a:r>
            <a:rPr lang="zh-CN" altLang="en-US" b="1" smtClean="0">
              <a:solidFill>
                <a:schemeClr val="tx1"/>
              </a:solidFill>
            </a:rPr>
            <a:t>质量</a:t>
          </a:r>
          <a:endParaRPr lang="zh-CN" altLang="en-US" b="1">
            <a:solidFill>
              <a:schemeClr val="tx1"/>
            </a:solidFill>
          </a:endParaRPr>
        </a:p>
      </dgm:t>
    </dgm:pt>
    <dgm:pt modelId="{9B44BEB3-0D81-4847-AABC-A6F8879DCE26}" type="parTrans" cxnId="{2B8F52F7-8724-4427-8E1F-5C69613D8E8B}">
      <dgm:prSet/>
      <dgm:spPr/>
      <dgm:t>
        <a:bodyPr/>
        <a:lstStyle/>
        <a:p>
          <a:endParaRPr lang="zh-CN" altLang="en-US"/>
        </a:p>
      </dgm:t>
    </dgm:pt>
    <dgm:pt modelId="{F94E2285-943C-4E4F-B535-A53BEF99A961}" type="sibTrans" cxnId="{2B8F52F7-8724-4427-8E1F-5C69613D8E8B}">
      <dgm:prSet/>
      <dgm:spPr/>
      <dgm:t>
        <a:bodyPr/>
        <a:lstStyle/>
        <a:p>
          <a:endParaRPr lang="zh-CN" altLang="en-US"/>
        </a:p>
      </dgm:t>
    </dgm:pt>
    <dgm:pt modelId="{B731ED10-A3D0-4186-B6B6-C4184037DD09}" type="pres">
      <dgm:prSet presAssocID="{EAABC388-41C4-49F8-A829-E1D6D969339E}" presName="Name0" presStyleCnt="0">
        <dgm:presLayoutVars>
          <dgm:chMax val="6"/>
          <dgm:chPref val="6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52195608-610A-4D50-89AB-B3082ED168F4}" type="pres">
      <dgm:prSet presAssocID="{17ABB7A4-F81C-4D2D-93E2-3C8C91352F5F}" presName="Image1" presStyleCnt="0"/>
      <dgm:spPr/>
    </dgm:pt>
    <dgm:pt modelId="{E981F061-4D1D-4A8A-A911-E035C858F0B2}" type="pres">
      <dgm:prSet presAssocID="{17ABB7A4-F81C-4D2D-93E2-3C8C91352F5F}" presName="Image" presStyleLbl="alignImgPlace1" presStyleIdx="0" presStyleCnt="6"/>
      <dgm:spPr/>
    </dgm:pt>
    <dgm:pt modelId="{3A9AC19B-CF1A-474B-8A9D-B1CF75064BC1}" type="pres">
      <dgm:prSet presAssocID="{17ABB7A4-F81C-4D2D-93E2-3C8C91352F5F}" presName="Accent1" presStyleCnt="0"/>
      <dgm:spPr/>
    </dgm:pt>
    <dgm:pt modelId="{70F7E0F0-5CCF-4FB2-BA65-893B156A7006}" type="pres">
      <dgm:prSet presAssocID="{17ABB7A4-F81C-4D2D-93E2-3C8C91352F5F}" presName="Accent" presStyleLbl="parChTrans1D1" presStyleIdx="0" presStyleCnt="6"/>
      <dgm:spPr/>
    </dgm:pt>
    <dgm:pt modelId="{EF8C9A12-E4EA-4A08-BCA2-FDBFCE3B8F84}" type="pres">
      <dgm:prSet presAssocID="{17ABB7A4-F81C-4D2D-93E2-3C8C91352F5F}" presName="Text1" presStyleLbl="alignImgPlac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AF3CD21-0D40-4B48-BCD3-2BDCD852D9B1}" type="pres">
      <dgm:prSet presAssocID="{43FCCF0D-F66D-4F8D-8897-1B555898563B}" presName="Image2" presStyleCnt="0"/>
      <dgm:spPr/>
    </dgm:pt>
    <dgm:pt modelId="{46E2605C-0C7A-4E4D-9882-18CBB8D36D5D}" type="pres">
      <dgm:prSet presAssocID="{43FCCF0D-F66D-4F8D-8897-1B555898563B}" presName="Image" presStyleLbl="alignImgPlace1" presStyleIdx="1" presStyleCnt="6"/>
      <dgm:spPr/>
    </dgm:pt>
    <dgm:pt modelId="{6808595F-A4B7-4EF8-AEC7-B09C1093B889}" type="pres">
      <dgm:prSet presAssocID="{43FCCF0D-F66D-4F8D-8897-1B555898563B}" presName="Accent2" presStyleCnt="0"/>
      <dgm:spPr/>
    </dgm:pt>
    <dgm:pt modelId="{0EEBCC7C-78B9-49F7-BF21-FDA80D0843E8}" type="pres">
      <dgm:prSet presAssocID="{43FCCF0D-F66D-4F8D-8897-1B555898563B}" presName="Accent" presStyleLbl="parChTrans1D1" presStyleIdx="1" presStyleCnt="6"/>
      <dgm:spPr/>
    </dgm:pt>
    <dgm:pt modelId="{FA106635-3749-4445-B9E9-CC4AC344F9E5}" type="pres">
      <dgm:prSet presAssocID="{43FCCF0D-F66D-4F8D-8897-1B555898563B}" presName="Text2" presStyleLbl="alignImgPlac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BDE2BF8-9BBC-434D-9A3C-862D696BE249}" type="pres">
      <dgm:prSet presAssocID="{E8FA0A80-9CDA-4BCF-8446-E707FA0725B5}" presName="Image3" presStyleCnt="0"/>
      <dgm:spPr/>
    </dgm:pt>
    <dgm:pt modelId="{6F0779D9-1539-4AED-B7BF-09CCC2D24AF5}" type="pres">
      <dgm:prSet presAssocID="{E8FA0A80-9CDA-4BCF-8446-E707FA0725B5}" presName="Image" presStyleLbl="alignImgPlace1" presStyleIdx="2" presStyleCnt="6"/>
      <dgm:spPr/>
    </dgm:pt>
    <dgm:pt modelId="{EF1C0899-7D33-4B5E-9ADC-25E0B3FA4AE1}" type="pres">
      <dgm:prSet presAssocID="{E8FA0A80-9CDA-4BCF-8446-E707FA0725B5}" presName="Accent3" presStyleCnt="0"/>
      <dgm:spPr/>
    </dgm:pt>
    <dgm:pt modelId="{2C2089AD-C27C-4616-BB8A-62B4C3F52169}" type="pres">
      <dgm:prSet presAssocID="{E8FA0A80-9CDA-4BCF-8446-E707FA0725B5}" presName="Accent" presStyleLbl="parChTrans1D1" presStyleIdx="2" presStyleCnt="6"/>
      <dgm:spPr/>
    </dgm:pt>
    <dgm:pt modelId="{13EDA715-3A9B-4D92-A8F4-627FABFEB8A9}" type="pres">
      <dgm:prSet presAssocID="{E8FA0A80-9CDA-4BCF-8446-E707FA0725B5}" presName="Text3" presStyleLbl="alignImgPlac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270B8A-C727-4BF2-A7D0-6ABA6514C72F}" type="pres">
      <dgm:prSet presAssocID="{0AC70A5D-3149-4608-920B-023D3121E888}" presName="Image4" presStyleCnt="0"/>
      <dgm:spPr/>
    </dgm:pt>
    <dgm:pt modelId="{263048AD-A9A4-4A1A-94AE-E8EF4A08203A}" type="pres">
      <dgm:prSet presAssocID="{0AC70A5D-3149-4608-920B-023D3121E888}" presName="Image" presStyleLbl="alignImgPlace1" presStyleIdx="3" presStyleCnt="6"/>
      <dgm:spPr/>
    </dgm:pt>
    <dgm:pt modelId="{C26A88DA-3E33-4041-AE60-58401567594F}" type="pres">
      <dgm:prSet presAssocID="{0AC70A5D-3149-4608-920B-023D3121E888}" presName="Accent4" presStyleCnt="0"/>
      <dgm:spPr/>
    </dgm:pt>
    <dgm:pt modelId="{6CEAC676-1E3E-48D0-AFC5-3D5E0499AEC8}" type="pres">
      <dgm:prSet presAssocID="{0AC70A5D-3149-4608-920B-023D3121E888}" presName="Accent" presStyleLbl="parChTrans1D1" presStyleIdx="3" presStyleCnt="6"/>
      <dgm:spPr/>
    </dgm:pt>
    <dgm:pt modelId="{6C0F8EB7-B5F2-4106-B18D-D5C314874074}" type="pres">
      <dgm:prSet presAssocID="{0AC70A5D-3149-4608-920B-023D3121E888}" presName="Text4" presStyleLbl="alignImgPlac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7D6D79-8CEA-482F-9B5F-31791A838609}" type="pres">
      <dgm:prSet presAssocID="{6B350F12-108B-41C1-9544-0DFC3C4E9539}" presName="Image5" presStyleCnt="0"/>
      <dgm:spPr/>
    </dgm:pt>
    <dgm:pt modelId="{5AB08535-BA1A-40AE-9A7F-2429AA4FAD6B}" type="pres">
      <dgm:prSet presAssocID="{6B350F12-108B-41C1-9544-0DFC3C4E9539}" presName="Image" presStyleLbl="alignImgPlace1" presStyleIdx="4" presStyleCnt="6"/>
      <dgm:spPr/>
    </dgm:pt>
    <dgm:pt modelId="{FE2531EC-C92D-42FC-80F0-5235D695BE73}" type="pres">
      <dgm:prSet presAssocID="{6B350F12-108B-41C1-9544-0DFC3C4E9539}" presName="Accent5" presStyleCnt="0"/>
      <dgm:spPr/>
    </dgm:pt>
    <dgm:pt modelId="{5D6BE895-8AE0-4887-8322-7C647BFC3D7D}" type="pres">
      <dgm:prSet presAssocID="{6B350F12-108B-41C1-9544-0DFC3C4E9539}" presName="Accent" presStyleLbl="parChTrans1D1" presStyleIdx="4" presStyleCnt="6"/>
      <dgm:spPr/>
    </dgm:pt>
    <dgm:pt modelId="{6DE23277-8F9D-4BF5-A009-9B54E483638D}" type="pres">
      <dgm:prSet presAssocID="{6B350F12-108B-41C1-9544-0DFC3C4E9539}" presName="Text5" presStyleLbl="alignImgPlac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C7690A-EA2D-4344-B053-7036FCC815DB}" type="pres">
      <dgm:prSet presAssocID="{01D6BBC3-ABC4-4C60-877B-5B3D37E892A5}" presName="Image6" presStyleCnt="0"/>
      <dgm:spPr/>
    </dgm:pt>
    <dgm:pt modelId="{253A2A62-B406-48A8-9287-39E0555745BE}" type="pres">
      <dgm:prSet presAssocID="{01D6BBC3-ABC4-4C60-877B-5B3D37E892A5}" presName="Image" presStyleLbl="alignImgPlace1" presStyleIdx="5" presStyleCnt="6"/>
      <dgm:spPr/>
    </dgm:pt>
    <dgm:pt modelId="{408BF9E3-94E8-4F86-A509-C31BBAF94DA8}" type="pres">
      <dgm:prSet presAssocID="{01D6BBC3-ABC4-4C60-877B-5B3D37E892A5}" presName="Accent6" presStyleCnt="0"/>
      <dgm:spPr/>
    </dgm:pt>
    <dgm:pt modelId="{62F78C2E-1D65-4C31-888A-0AFC9F5A5D2F}" type="pres">
      <dgm:prSet presAssocID="{01D6BBC3-ABC4-4C60-877B-5B3D37E892A5}" presName="Accent" presStyleLbl="parChTrans1D1" presStyleIdx="5" presStyleCnt="6"/>
      <dgm:spPr/>
    </dgm:pt>
    <dgm:pt modelId="{D398A6D1-27FE-4ED2-BAF0-E623F1D7E90F}" type="pres">
      <dgm:prSet presAssocID="{01D6BBC3-ABC4-4C60-877B-5B3D37E892A5}" presName="Text6" presStyleLbl="alignImgPlac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84F3F00-E49E-46DE-ACC3-D2904CCC73D6}" type="presOf" srcId="{43FCCF0D-F66D-4F8D-8897-1B555898563B}" destId="{FA106635-3749-4445-B9E9-CC4AC344F9E5}" srcOrd="0" destOrd="0" presId="urn:microsoft.com/office/officeart/2011/layout/ThemePictureAccent"/>
    <dgm:cxn modelId="{2829867F-BF59-473C-902C-FF48E20AF990}" type="presOf" srcId="{17ABB7A4-F81C-4D2D-93E2-3C8C91352F5F}" destId="{EF8C9A12-E4EA-4A08-BCA2-FDBFCE3B8F84}" srcOrd="0" destOrd="0" presId="urn:microsoft.com/office/officeart/2011/layout/ThemePictureAccent"/>
    <dgm:cxn modelId="{02F242B0-FEEE-4CF8-83D1-B51CB3F97711}" type="presOf" srcId="{EAABC388-41C4-49F8-A829-E1D6D969339E}" destId="{B731ED10-A3D0-4186-B6B6-C4184037DD09}" srcOrd="0" destOrd="0" presId="urn:microsoft.com/office/officeart/2011/layout/ThemePictureAccent"/>
    <dgm:cxn modelId="{2B8F52F7-8724-4427-8E1F-5C69613D8E8B}" srcId="{EAABC388-41C4-49F8-A829-E1D6D969339E}" destId="{01D6BBC3-ABC4-4C60-877B-5B3D37E892A5}" srcOrd="5" destOrd="0" parTransId="{9B44BEB3-0D81-4847-AABC-A6F8879DCE26}" sibTransId="{F94E2285-943C-4E4F-B535-A53BEF99A961}"/>
    <dgm:cxn modelId="{8EFBBE07-FA2B-4BE5-B677-C1110A439356}" type="presOf" srcId="{01D6BBC3-ABC4-4C60-877B-5B3D37E892A5}" destId="{D398A6D1-27FE-4ED2-BAF0-E623F1D7E90F}" srcOrd="0" destOrd="0" presId="urn:microsoft.com/office/officeart/2011/layout/ThemePictureAccent"/>
    <dgm:cxn modelId="{28931B63-7B10-4157-A464-37322451E570}" srcId="{EAABC388-41C4-49F8-A829-E1D6D969339E}" destId="{43FCCF0D-F66D-4F8D-8897-1B555898563B}" srcOrd="1" destOrd="0" parTransId="{A01D9721-F770-4F7D-B50B-991270D03603}" sibTransId="{3A5FA01D-9806-4BD3-882A-63F5B7CBD9EF}"/>
    <dgm:cxn modelId="{AABC3700-0D99-49C8-8E6C-551B84D9CE46}" type="presOf" srcId="{6B350F12-108B-41C1-9544-0DFC3C4E9539}" destId="{6DE23277-8F9D-4BF5-A009-9B54E483638D}" srcOrd="0" destOrd="0" presId="urn:microsoft.com/office/officeart/2011/layout/ThemePictureAccent"/>
    <dgm:cxn modelId="{89B62FAF-2B5F-4B84-83CB-AA1AA2A33BC5}" type="presOf" srcId="{E8FA0A80-9CDA-4BCF-8446-E707FA0725B5}" destId="{13EDA715-3A9B-4D92-A8F4-627FABFEB8A9}" srcOrd="0" destOrd="0" presId="urn:microsoft.com/office/officeart/2011/layout/ThemePictureAccent"/>
    <dgm:cxn modelId="{734AF8EC-A4A9-4BB1-AEB4-69EB2D70506C}" srcId="{EAABC388-41C4-49F8-A829-E1D6D969339E}" destId="{E8FA0A80-9CDA-4BCF-8446-E707FA0725B5}" srcOrd="2" destOrd="0" parTransId="{2EC0244E-05C2-4A9A-B340-5DA19579C484}" sibTransId="{204F5693-79C6-4F1E-BADD-AC1EC27AF15F}"/>
    <dgm:cxn modelId="{3131CA69-17A6-46C0-9F81-1EF587FAB56F}" type="presOf" srcId="{0AC70A5D-3149-4608-920B-023D3121E888}" destId="{6C0F8EB7-B5F2-4106-B18D-D5C314874074}" srcOrd="0" destOrd="0" presId="urn:microsoft.com/office/officeart/2011/layout/ThemePictureAccent"/>
    <dgm:cxn modelId="{277B067A-8C28-4ECD-B1EA-1C71BDF6C211}" srcId="{EAABC388-41C4-49F8-A829-E1D6D969339E}" destId="{6B350F12-108B-41C1-9544-0DFC3C4E9539}" srcOrd="4" destOrd="0" parTransId="{91FACFC4-8D34-43F3-9519-85A5AE44BB0E}" sibTransId="{3546A32F-8622-4EE3-BBD9-0363DC5C376E}"/>
    <dgm:cxn modelId="{B3BF993F-1593-4522-A095-4C322277E122}" srcId="{EAABC388-41C4-49F8-A829-E1D6D969339E}" destId="{0AC70A5D-3149-4608-920B-023D3121E888}" srcOrd="3" destOrd="0" parTransId="{A9C76250-EBB7-48B4-9AC0-0FB555A0320A}" sibTransId="{077B3659-0637-44DC-ADF3-07128FD61463}"/>
    <dgm:cxn modelId="{FF42D0CF-2C44-4672-A6E1-01129E4EE083}" srcId="{EAABC388-41C4-49F8-A829-E1D6D969339E}" destId="{17ABB7A4-F81C-4D2D-93E2-3C8C91352F5F}" srcOrd="0" destOrd="0" parTransId="{342FE630-2782-49C9-8571-96D3A56799B8}" sibTransId="{19FFDE29-ABB8-4B77-A309-6A9764C19DC3}"/>
    <dgm:cxn modelId="{692DE36D-1207-4754-986C-EBA71763FF51}" type="presParOf" srcId="{B731ED10-A3D0-4186-B6B6-C4184037DD09}" destId="{52195608-610A-4D50-89AB-B3082ED168F4}" srcOrd="0" destOrd="0" presId="urn:microsoft.com/office/officeart/2011/layout/ThemePictureAccent"/>
    <dgm:cxn modelId="{C58C92BF-5C32-4A32-9E93-F79ACD54B318}" type="presParOf" srcId="{52195608-610A-4D50-89AB-B3082ED168F4}" destId="{E981F061-4D1D-4A8A-A911-E035C858F0B2}" srcOrd="0" destOrd="0" presId="urn:microsoft.com/office/officeart/2011/layout/ThemePictureAccent"/>
    <dgm:cxn modelId="{11A9EF3E-544F-4F3A-8064-D6E0BBB6C0EB}" type="presParOf" srcId="{B731ED10-A3D0-4186-B6B6-C4184037DD09}" destId="{3A9AC19B-CF1A-474B-8A9D-B1CF75064BC1}" srcOrd="1" destOrd="0" presId="urn:microsoft.com/office/officeart/2011/layout/ThemePictureAccent"/>
    <dgm:cxn modelId="{8D7845EC-5B57-4930-94D0-8722905FFCD9}" type="presParOf" srcId="{3A9AC19B-CF1A-474B-8A9D-B1CF75064BC1}" destId="{70F7E0F0-5CCF-4FB2-BA65-893B156A7006}" srcOrd="0" destOrd="0" presId="urn:microsoft.com/office/officeart/2011/layout/ThemePictureAccent"/>
    <dgm:cxn modelId="{0A4A3291-FD28-4805-AA55-998D574BDC30}" type="presParOf" srcId="{B731ED10-A3D0-4186-B6B6-C4184037DD09}" destId="{EF8C9A12-E4EA-4A08-BCA2-FDBFCE3B8F84}" srcOrd="2" destOrd="0" presId="urn:microsoft.com/office/officeart/2011/layout/ThemePictureAccent"/>
    <dgm:cxn modelId="{F5946D84-72E0-4263-9D33-92A44B629A35}" type="presParOf" srcId="{B731ED10-A3D0-4186-B6B6-C4184037DD09}" destId="{2AF3CD21-0D40-4B48-BCD3-2BDCD852D9B1}" srcOrd="3" destOrd="0" presId="urn:microsoft.com/office/officeart/2011/layout/ThemePictureAccent"/>
    <dgm:cxn modelId="{C02AED02-16A8-4EA9-9172-6D64395C46C1}" type="presParOf" srcId="{2AF3CD21-0D40-4B48-BCD3-2BDCD852D9B1}" destId="{46E2605C-0C7A-4E4D-9882-18CBB8D36D5D}" srcOrd="0" destOrd="0" presId="urn:microsoft.com/office/officeart/2011/layout/ThemePictureAccent"/>
    <dgm:cxn modelId="{B8234BDE-564A-4C5F-A1E6-F207DB3600B8}" type="presParOf" srcId="{B731ED10-A3D0-4186-B6B6-C4184037DD09}" destId="{6808595F-A4B7-4EF8-AEC7-B09C1093B889}" srcOrd="4" destOrd="0" presId="urn:microsoft.com/office/officeart/2011/layout/ThemePictureAccent"/>
    <dgm:cxn modelId="{FD1234D1-DBB1-4FCC-9DFB-B1D89EA35F95}" type="presParOf" srcId="{6808595F-A4B7-4EF8-AEC7-B09C1093B889}" destId="{0EEBCC7C-78B9-49F7-BF21-FDA80D0843E8}" srcOrd="0" destOrd="0" presId="urn:microsoft.com/office/officeart/2011/layout/ThemePictureAccent"/>
    <dgm:cxn modelId="{4D4F0176-FB23-44D2-A40F-6209D33933DF}" type="presParOf" srcId="{B731ED10-A3D0-4186-B6B6-C4184037DD09}" destId="{FA106635-3749-4445-B9E9-CC4AC344F9E5}" srcOrd="5" destOrd="0" presId="urn:microsoft.com/office/officeart/2011/layout/ThemePictureAccent"/>
    <dgm:cxn modelId="{CB722488-9C47-451A-91B9-768C6C30C7C5}" type="presParOf" srcId="{B731ED10-A3D0-4186-B6B6-C4184037DD09}" destId="{8BDE2BF8-9BBC-434D-9A3C-862D696BE249}" srcOrd="6" destOrd="0" presId="urn:microsoft.com/office/officeart/2011/layout/ThemePictureAccent"/>
    <dgm:cxn modelId="{6F21FD92-6CEF-4774-BAEA-9D82C31B0E2B}" type="presParOf" srcId="{8BDE2BF8-9BBC-434D-9A3C-862D696BE249}" destId="{6F0779D9-1539-4AED-B7BF-09CCC2D24AF5}" srcOrd="0" destOrd="0" presId="urn:microsoft.com/office/officeart/2011/layout/ThemePictureAccent"/>
    <dgm:cxn modelId="{A6F743A4-AE20-4BE7-8E73-0FF9071EBCB8}" type="presParOf" srcId="{B731ED10-A3D0-4186-B6B6-C4184037DD09}" destId="{EF1C0899-7D33-4B5E-9ADC-25E0B3FA4AE1}" srcOrd="7" destOrd="0" presId="urn:microsoft.com/office/officeart/2011/layout/ThemePictureAccent"/>
    <dgm:cxn modelId="{30F275E7-A123-45C5-9E5F-F17466D62AC9}" type="presParOf" srcId="{EF1C0899-7D33-4B5E-9ADC-25E0B3FA4AE1}" destId="{2C2089AD-C27C-4616-BB8A-62B4C3F52169}" srcOrd="0" destOrd="0" presId="urn:microsoft.com/office/officeart/2011/layout/ThemePictureAccent"/>
    <dgm:cxn modelId="{3101491F-E5D8-41E8-B3BD-97DC49808A0E}" type="presParOf" srcId="{B731ED10-A3D0-4186-B6B6-C4184037DD09}" destId="{13EDA715-3A9B-4D92-A8F4-627FABFEB8A9}" srcOrd="8" destOrd="0" presId="urn:microsoft.com/office/officeart/2011/layout/ThemePictureAccent"/>
    <dgm:cxn modelId="{575B88D2-4E0C-4263-ACD8-7D1B24078406}" type="presParOf" srcId="{B731ED10-A3D0-4186-B6B6-C4184037DD09}" destId="{8D270B8A-C727-4BF2-A7D0-6ABA6514C72F}" srcOrd="9" destOrd="0" presId="urn:microsoft.com/office/officeart/2011/layout/ThemePictureAccent"/>
    <dgm:cxn modelId="{227C1C81-BE63-4F9F-BC27-5CBF0F6B9395}" type="presParOf" srcId="{8D270B8A-C727-4BF2-A7D0-6ABA6514C72F}" destId="{263048AD-A9A4-4A1A-94AE-E8EF4A08203A}" srcOrd="0" destOrd="0" presId="urn:microsoft.com/office/officeart/2011/layout/ThemePictureAccent"/>
    <dgm:cxn modelId="{821E99B0-22AE-448B-8375-2849CA2C756E}" type="presParOf" srcId="{B731ED10-A3D0-4186-B6B6-C4184037DD09}" destId="{C26A88DA-3E33-4041-AE60-58401567594F}" srcOrd="10" destOrd="0" presId="urn:microsoft.com/office/officeart/2011/layout/ThemePictureAccent"/>
    <dgm:cxn modelId="{20C6572E-4967-4525-99B2-B825676199B7}" type="presParOf" srcId="{C26A88DA-3E33-4041-AE60-58401567594F}" destId="{6CEAC676-1E3E-48D0-AFC5-3D5E0499AEC8}" srcOrd="0" destOrd="0" presId="urn:microsoft.com/office/officeart/2011/layout/ThemePictureAccent"/>
    <dgm:cxn modelId="{A495C0EF-E5BA-4085-8879-C7D092D8394A}" type="presParOf" srcId="{B731ED10-A3D0-4186-B6B6-C4184037DD09}" destId="{6C0F8EB7-B5F2-4106-B18D-D5C314874074}" srcOrd="11" destOrd="0" presId="urn:microsoft.com/office/officeart/2011/layout/ThemePictureAccent"/>
    <dgm:cxn modelId="{FB6621D0-B7AD-45E4-899C-059B96866C0C}" type="presParOf" srcId="{B731ED10-A3D0-4186-B6B6-C4184037DD09}" destId="{C07D6D79-8CEA-482F-9B5F-31791A838609}" srcOrd="12" destOrd="0" presId="urn:microsoft.com/office/officeart/2011/layout/ThemePictureAccent"/>
    <dgm:cxn modelId="{730E4780-F74E-44C5-96EE-60C2CC3BA6D3}" type="presParOf" srcId="{C07D6D79-8CEA-482F-9B5F-31791A838609}" destId="{5AB08535-BA1A-40AE-9A7F-2429AA4FAD6B}" srcOrd="0" destOrd="0" presId="urn:microsoft.com/office/officeart/2011/layout/ThemePictureAccent"/>
    <dgm:cxn modelId="{EA91F88F-941F-4B73-8691-1377702E896D}" type="presParOf" srcId="{B731ED10-A3D0-4186-B6B6-C4184037DD09}" destId="{FE2531EC-C92D-42FC-80F0-5235D695BE73}" srcOrd="13" destOrd="0" presId="urn:microsoft.com/office/officeart/2011/layout/ThemePictureAccent"/>
    <dgm:cxn modelId="{2B3475C6-4EDE-427B-B6D2-A7D12C56D57A}" type="presParOf" srcId="{FE2531EC-C92D-42FC-80F0-5235D695BE73}" destId="{5D6BE895-8AE0-4887-8322-7C647BFC3D7D}" srcOrd="0" destOrd="0" presId="urn:microsoft.com/office/officeart/2011/layout/ThemePictureAccent"/>
    <dgm:cxn modelId="{17721DB9-B8E8-4856-BCEA-78252B629A8D}" type="presParOf" srcId="{B731ED10-A3D0-4186-B6B6-C4184037DD09}" destId="{6DE23277-8F9D-4BF5-A009-9B54E483638D}" srcOrd="14" destOrd="0" presId="urn:microsoft.com/office/officeart/2011/layout/ThemePictureAccent"/>
    <dgm:cxn modelId="{DE3559C6-A408-4BEA-9F9E-AE73B63A0987}" type="presParOf" srcId="{B731ED10-A3D0-4186-B6B6-C4184037DD09}" destId="{93C7690A-EA2D-4344-B053-7036FCC815DB}" srcOrd="15" destOrd="0" presId="urn:microsoft.com/office/officeart/2011/layout/ThemePictureAccent"/>
    <dgm:cxn modelId="{8894A283-5FAC-49DF-9CF7-1F2B0367E09C}" type="presParOf" srcId="{93C7690A-EA2D-4344-B053-7036FCC815DB}" destId="{253A2A62-B406-48A8-9287-39E0555745BE}" srcOrd="0" destOrd="0" presId="urn:microsoft.com/office/officeart/2011/layout/ThemePictureAccent"/>
    <dgm:cxn modelId="{53D4F763-EF91-44DF-9637-99F1D3F4EC87}" type="presParOf" srcId="{B731ED10-A3D0-4186-B6B6-C4184037DD09}" destId="{408BF9E3-94E8-4F86-A509-C31BBAF94DA8}" srcOrd="16" destOrd="0" presId="urn:microsoft.com/office/officeart/2011/layout/ThemePictureAccent"/>
    <dgm:cxn modelId="{95BEADD4-9F6D-4560-B939-0A018F4B8B31}" type="presParOf" srcId="{408BF9E3-94E8-4F86-A509-C31BBAF94DA8}" destId="{62F78C2E-1D65-4C31-888A-0AFC9F5A5D2F}" srcOrd="0" destOrd="0" presId="urn:microsoft.com/office/officeart/2011/layout/ThemePictureAccent"/>
    <dgm:cxn modelId="{DC54555E-AB3D-4E1F-8961-DA18448BE684}" type="presParOf" srcId="{B731ED10-A3D0-4186-B6B6-C4184037DD09}" destId="{D398A6D1-27FE-4ED2-BAF0-E623F1D7E90F}" srcOrd="17" destOrd="0" presId="urn:microsoft.com/office/officeart/2011/layout/ThemePictureAccen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81F061-4D1D-4A8A-A911-E035C858F0B2}">
      <dsp:nvSpPr>
        <dsp:cNvPr id="0" name=""/>
        <dsp:cNvSpPr/>
      </dsp:nvSpPr>
      <dsp:spPr>
        <a:xfrm>
          <a:off x="1696826" y="1598548"/>
          <a:ext cx="3699612" cy="2282077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F7E0F0-5CCF-4FB2-BA65-893B156A7006}">
      <dsp:nvSpPr>
        <dsp:cNvPr id="0" name=""/>
        <dsp:cNvSpPr/>
      </dsp:nvSpPr>
      <dsp:spPr>
        <a:xfrm>
          <a:off x="1878064" y="1770935"/>
          <a:ext cx="3343047" cy="1923621"/>
        </a:xfrm>
        <a:prstGeom prst="rect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8C9A12-E4EA-4A08-BCA2-FDBFCE3B8F84}">
      <dsp:nvSpPr>
        <dsp:cNvPr id="0" name=""/>
        <dsp:cNvSpPr/>
      </dsp:nvSpPr>
      <dsp:spPr>
        <a:xfrm>
          <a:off x="1878064" y="3116650"/>
          <a:ext cx="3343047" cy="58173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625" tIns="15875" rIns="47625" bIns="0" numCol="1" spcCol="1270" anchor="b" anchorCtr="0">
          <a:noAutofit/>
        </a:bodyPr>
        <a:lstStyle/>
        <a:p>
          <a:pPr lvl="0" algn="r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500" kern="1200"/>
        </a:p>
      </dsp:txBody>
      <dsp:txXfrm>
        <a:off x="1878064" y="3116650"/>
        <a:ext cx="3343047" cy="581738"/>
      </dsp:txXfrm>
    </dsp:sp>
    <dsp:sp modelId="{46E2605C-0C7A-4E4D-9882-18CBB8D36D5D}">
      <dsp:nvSpPr>
        <dsp:cNvPr id="0" name=""/>
        <dsp:cNvSpPr/>
      </dsp:nvSpPr>
      <dsp:spPr>
        <a:xfrm>
          <a:off x="3959671" y="0"/>
          <a:ext cx="1447931" cy="1477056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EBCC7C-78B9-49F7-BF21-FDA80D0843E8}">
      <dsp:nvSpPr>
        <dsp:cNvPr id="0" name=""/>
        <dsp:cNvSpPr/>
      </dsp:nvSpPr>
      <dsp:spPr>
        <a:xfrm>
          <a:off x="4048976" y="89750"/>
          <a:ext cx="1268663" cy="1297555"/>
        </a:xfrm>
        <a:prstGeom prst="rect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106635-3749-4445-B9E9-CC4AC344F9E5}">
      <dsp:nvSpPr>
        <dsp:cNvPr id="0" name=""/>
        <dsp:cNvSpPr/>
      </dsp:nvSpPr>
      <dsp:spPr>
        <a:xfrm>
          <a:off x="4047663" y="999298"/>
          <a:ext cx="1268663" cy="38800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625" tIns="15875" rIns="47625" bIns="0" numCol="1" spcCol="1270" anchor="b" anchorCtr="0">
          <a:noAutofit/>
        </a:bodyPr>
        <a:lstStyle/>
        <a:p>
          <a:pPr lvl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smtClean="0">
              <a:solidFill>
                <a:schemeClr val="tx1"/>
              </a:solidFill>
            </a:rPr>
            <a:t>目的</a:t>
          </a:r>
          <a:endParaRPr lang="zh-CN" altLang="en-US" sz="2500" b="1" kern="1200">
            <a:solidFill>
              <a:schemeClr val="tx1"/>
            </a:solidFill>
          </a:endParaRPr>
        </a:p>
      </dsp:txBody>
      <dsp:txXfrm>
        <a:off x="4047663" y="999298"/>
        <a:ext cx="1268663" cy="388007"/>
      </dsp:txXfrm>
    </dsp:sp>
    <dsp:sp modelId="{6F0779D9-1539-4AED-B7BF-09CCC2D24AF5}">
      <dsp:nvSpPr>
        <dsp:cNvPr id="0" name=""/>
        <dsp:cNvSpPr/>
      </dsp:nvSpPr>
      <dsp:spPr>
        <a:xfrm>
          <a:off x="5518577" y="2482374"/>
          <a:ext cx="1761157" cy="1088501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2089AD-C27C-4616-BB8A-62B4C3F52169}">
      <dsp:nvSpPr>
        <dsp:cNvPr id="0" name=""/>
        <dsp:cNvSpPr/>
      </dsp:nvSpPr>
      <dsp:spPr>
        <a:xfrm>
          <a:off x="5608539" y="2572673"/>
          <a:ext cx="1581889" cy="909547"/>
        </a:xfrm>
        <a:prstGeom prst="rect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EDA715-3A9B-4D92-A8F4-627FABFEB8A9}">
      <dsp:nvSpPr>
        <dsp:cNvPr id="0" name=""/>
        <dsp:cNvSpPr/>
      </dsp:nvSpPr>
      <dsp:spPr>
        <a:xfrm>
          <a:off x="5608539" y="3094759"/>
          <a:ext cx="1581889" cy="38800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625" tIns="15875" rIns="47625" bIns="0" numCol="1" spcCol="1270" anchor="b" anchorCtr="0">
          <a:noAutofit/>
        </a:bodyPr>
        <a:lstStyle/>
        <a:p>
          <a:pPr lvl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smtClean="0">
              <a:solidFill>
                <a:schemeClr val="tx1"/>
              </a:solidFill>
            </a:rPr>
            <a:t>因素</a:t>
          </a:r>
          <a:endParaRPr lang="zh-CN" altLang="en-US" sz="2500" b="1" kern="1200">
            <a:solidFill>
              <a:schemeClr val="tx1"/>
            </a:solidFill>
          </a:endParaRPr>
        </a:p>
      </dsp:txBody>
      <dsp:txXfrm>
        <a:off x="5608539" y="3094759"/>
        <a:ext cx="1581889" cy="388007"/>
      </dsp:txXfrm>
    </dsp:sp>
    <dsp:sp modelId="{263048AD-A9A4-4A1A-94AE-E8EF4A08203A}">
      <dsp:nvSpPr>
        <dsp:cNvPr id="0" name=""/>
        <dsp:cNvSpPr/>
      </dsp:nvSpPr>
      <dsp:spPr>
        <a:xfrm>
          <a:off x="713152" y="2949735"/>
          <a:ext cx="864162" cy="877806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EAC676-1E3E-48D0-AFC5-3D5E0499AEC8}">
      <dsp:nvSpPr>
        <dsp:cNvPr id="0" name=""/>
        <dsp:cNvSpPr/>
      </dsp:nvSpPr>
      <dsp:spPr>
        <a:xfrm>
          <a:off x="802458" y="3042222"/>
          <a:ext cx="686207" cy="701041"/>
        </a:xfrm>
        <a:prstGeom prst="rect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0F8EB7-B5F2-4106-B18D-D5C314874074}">
      <dsp:nvSpPr>
        <dsp:cNvPr id="0" name=""/>
        <dsp:cNvSpPr/>
      </dsp:nvSpPr>
      <dsp:spPr>
        <a:xfrm>
          <a:off x="802458" y="3355803"/>
          <a:ext cx="686207" cy="38800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2700" rIns="38100" bIns="0" numCol="1" spcCol="1270" anchor="b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0" kern="1200"/>
        </a:p>
      </dsp:txBody>
      <dsp:txXfrm>
        <a:off x="802458" y="3355803"/>
        <a:ext cx="686207" cy="388007"/>
      </dsp:txXfrm>
    </dsp:sp>
    <dsp:sp modelId="{5AB08535-BA1A-40AE-9A7F-2429AA4FAD6B}">
      <dsp:nvSpPr>
        <dsp:cNvPr id="0" name=""/>
        <dsp:cNvSpPr/>
      </dsp:nvSpPr>
      <dsp:spPr>
        <a:xfrm>
          <a:off x="4841563" y="3995551"/>
          <a:ext cx="1522133" cy="1477056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6BE895-8AE0-4887-8322-7C647BFC3D7D}">
      <dsp:nvSpPr>
        <dsp:cNvPr id="0" name=""/>
        <dsp:cNvSpPr/>
      </dsp:nvSpPr>
      <dsp:spPr>
        <a:xfrm>
          <a:off x="4928898" y="4086396"/>
          <a:ext cx="1342866" cy="1297555"/>
        </a:xfrm>
        <a:prstGeom prst="rect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E23277-8F9D-4BF5-A009-9B54E483638D}">
      <dsp:nvSpPr>
        <dsp:cNvPr id="0" name=""/>
        <dsp:cNvSpPr/>
      </dsp:nvSpPr>
      <dsp:spPr>
        <a:xfrm>
          <a:off x="4928898" y="4995943"/>
          <a:ext cx="1342866" cy="38800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625" tIns="15875" rIns="47625" bIns="0" numCol="1" spcCol="1270" anchor="b" anchorCtr="0">
          <a:noAutofit/>
        </a:bodyPr>
        <a:lstStyle/>
        <a:p>
          <a:pPr lvl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500" kern="1200"/>
        </a:p>
      </dsp:txBody>
      <dsp:txXfrm>
        <a:off x="4928898" y="4995943"/>
        <a:ext cx="1342866" cy="388007"/>
      </dsp:txXfrm>
    </dsp:sp>
    <dsp:sp modelId="{253A2A62-B406-48A8-9287-39E0555745BE}">
      <dsp:nvSpPr>
        <dsp:cNvPr id="0" name=""/>
        <dsp:cNvSpPr/>
      </dsp:nvSpPr>
      <dsp:spPr>
        <a:xfrm>
          <a:off x="1704706" y="3995551"/>
          <a:ext cx="1550370" cy="877806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F78C2E-1D65-4C31-888A-0AFC9F5A5D2F}">
      <dsp:nvSpPr>
        <dsp:cNvPr id="0" name=""/>
        <dsp:cNvSpPr/>
      </dsp:nvSpPr>
      <dsp:spPr>
        <a:xfrm>
          <a:off x="1795325" y="4086396"/>
          <a:ext cx="1373072" cy="701041"/>
        </a:xfrm>
        <a:prstGeom prst="rect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98A6D1-27FE-4ED2-BAF0-E623F1D7E90F}">
      <dsp:nvSpPr>
        <dsp:cNvPr id="0" name=""/>
        <dsp:cNvSpPr/>
      </dsp:nvSpPr>
      <dsp:spPr>
        <a:xfrm>
          <a:off x="1795325" y="4399429"/>
          <a:ext cx="1373072" cy="38800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625" tIns="15875" rIns="47625" bIns="0" numCol="1" spcCol="1270" anchor="b" anchorCtr="0">
          <a:noAutofit/>
        </a:bodyPr>
        <a:lstStyle/>
        <a:p>
          <a:pPr lvl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smtClean="0">
              <a:solidFill>
                <a:schemeClr val="tx1"/>
              </a:solidFill>
            </a:rPr>
            <a:t>质量</a:t>
          </a:r>
          <a:endParaRPr lang="zh-CN" altLang="en-US" sz="2500" b="1" kern="1200">
            <a:solidFill>
              <a:schemeClr val="tx1"/>
            </a:solidFill>
          </a:endParaRPr>
        </a:p>
      </dsp:txBody>
      <dsp:txXfrm>
        <a:off x="1795325" y="4399429"/>
        <a:ext cx="1373072" cy="3880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ThemePictureAccent">
  <dgm:title val="主题图片强调"/>
  <dgm:desc val="用于显示一组图片，第一张图片居中且最大。最多可以包含六个级别 1 的图片。不使用的图片不出现，但是在切换版式后仍然可用。非常适合于少量文本。"/>
  <dgm:catLst>
    <dgm:cat type="picture" pri="13250"/>
    <dgm:cat type="officeonline" pri="4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  <dgm:pt modelId="50">
          <dgm:prSet phldr="1"/>
        </dgm:pt>
        <dgm:pt modelId="60">
          <dgm:prSet phldr="1"/>
        </dgm:pt>
      </dgm:ptLst>
      <dgm:cxnLst>
        <dgm:cxn modelId="70" srcId="0" destId="10" srcOrd="0" destOrd="0"/>
        <dgm:cxn modelId="80" srcId="0" destId="20" srcOrd="1" destOrd="0"/>
        <dgm:cxn modelId="90" srcId="0" destId="30" srcOrd="2" destOrd="0"/>
        <dgm:cxn modelId="100" srcId="0" destId="40" srcOrd="3" destOrd="0"/>
        <dgm:cxn modelId="110" srcId="0" destId="50" srcOrd="4" destOrd="0"/>
        <dgm:cxn modelId="120" srcId="0" destId="60" srcOrd="5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6"/>
      <dgm:chPref val="6"/>
      <dgm:dir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62"/>
            </dgm:alg>
            <dgm:constrLst>
              <dgm:constr type="primFontSz" for="des" forName="Text1" val="65"/>
              <dgm:constr type="l" for="ch" forName="Image1" refType="w" fact="0"/>
              <dgm:constr type="t" for="ch" forName="Image1" refType="h" fact="0"/>
              <dgm:constr type="w" for="ch" forName="Image1" refType="w"/>
              <dgm:constr type="h" for="ch" forName="Image1" refType="h"/>
              <dgm:constr type="l" for="ch" forName="Accent1" refType="w" fact="0.0491"/>
              <dgm:constr type="t" for="ch" forName="Accent1" refType="h" fact="0.0756"/>
              <dgm:constr type="w" for="ch" forName="Accent1" refType="w" fact="0.9035"/>
              <dgm:constr type="h" for="ch" forName="Accent1" refType="h" fact="0.8429"/>
              <dgm:constr type="l" for="ch" forName="Text1" refType="w" fact="0.0491"/>
              <dgm:constr type="t" for="ch" forName="Text1" refType="h" fact="0.6654"/>
              <dgm:constr type="w" for="ch" forName="Text1" refType="w" fact="0.9035"/>
              <dgm:constr type="h" for="ch" forName="Text1" refType="h" fact="0.2548"/>
            </dgm:constrLst>
          </dgm:if>
          <dgm:if name="Name5" axis="ch" ptType="node" func="cnt" op="equ" val="2">
            <dgm:alg type="composite">
              <dgm:param type="ar" val="0.9528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l" for="ch" forName="Image1" refType="w" fact="0"/>
              <dgm:constr type="t" for="ch" forName="Image1" refType="h" fact="0.4119"/>
              <dgm:constr type="w" for="ch" forName="Image1" refType="w" fact="0.997"/>
              <dgm:constr type="h" for="ch" forName="Image1" refType="h" fact="0.5881"/>
              <dgm:constr type="l" for="ch" forName="Accent1" refType="w" fact="0.049"/>
              <dgm:constr type="t" for="ch" forName="Accent1" refType="h" fact="0.4563"/>
              <dgm:constr type="w" for="ch" forName="Accent1" refType="w" fact="0.9008"/>
              <dgm:constr type="h" for="ch" forName="Accent1" refType="h" fact="0.4958"/>
              <dgm:constr type="l" for="ch" forName="Image2" refType="w" fact="0.6099"/>
              <dgm:constr type="t" for="ch" forName="Image2" refType="h" fact="0"/>
              <dgm:constr type="w" for="ch" forName="Image2" refType="w" fact="0.3901"/>
              <dgm:constr type="h" for="ch" forName="Image2" refType="h" fact="0.3806"/>
              <dgm:constr type="l" for="ch" forName="Accent2" refType="w" fact="0.6338"/>
              <dgm:constr type="t" for="ch" forName="Accent2" refType="h" fact="0.0231"/>
              <dgm:constr type="w" for="ch" forName="Accent2" refType="w" fact="0.3418"/>
              <dgm:constr type="h" for="ch" forName="Accent2" refType="h" fact="0.3343"/>
              <dgm:constr type="l" for="ch" forName="Text1" refType="w" fact="0.049"/>
              <dgm:constr type="t" for="ch" forName="Text1" refType="h" fact="0.8032"/>
              <dgm:constr type="w" for="ch" forName="Text1" refType="w" fact="0.9008"/>
              <dgm:constr type="h" for="ch" forName="Text1" refType="h" fact="0.1499"/>
              <dgm:constr type="l" for="ch" forName="Text2" refType="w" fact="0.6335"/>
              <dgm:constr type="t" for="ch" forName="Text2" refType="h" fact="0.2575"/>
              <dgm:constr type="w" for="ch" forName="Text2" refType="w" fact="0.3418"/>
              <dgm:constr type="h" for="ch" forName="Text2" refType="h" fact="0.0999"/>
            </dgm:constrLst>
          </dgm:if>
          <dgm:if name="Name6" axis="ch" ptType="node" func="cnt" op="equ" val="3">
            <dgm:alg type="composite">
              <dgm:param type="ar" val="1.4351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l" for="ch" forName="Image1" refType="w" fact="0"/>
              <dgm:constr type="t" for="ch" forName="Image1" refType="h" fact="0.4119"/>
              <dgm:constr type="w" for="ch" forName="Image1" refType="w" fact="0.6627"/>
              <dgm:constr type="h" for="ch" forName="Image1" refType="h" fact="0.5881"/>
              <dgm:constr type="l" for="ch" forName="Accent1" refType="w" fact="0.0326"/>
              <dgm:constr type="t" for="ch" forName="Accent1" refType="h" fact="0.4563"/>
              <dgm:constr type="w" for="ch" forName="Accent1" refType="w" fact="0.5988"/>
              <dgm:constr type="h" for="ch" forName="Accent1" refType="h" fact="0.4958"/>
              <dgm:constr type="l" for="ch" forName="Image3" refType="w" fact="0.6846"/>
              <dgm:constr type="t" for="ch" forName="Image3" refType="h" fact="0.6397"/>
              <dgm:constr type="w" for="ch" forName="Image3" refType="w" fact="0.3154"/>
              <dgm:constr type="h" for="ch" forName="Image3" refType="h" fact="0.2805"/>
              <dgm:constr type="l" for="ch" forName="Accent3" refType="w" fact="0.7006"/>
              <dgm:constr type="t" for="ch" forName="Accent3" refType="h" fact="0.6629"/>
              <dgm:constr type="w" for="ch" forName="Accent3" refType="w" fact="0.2833"/>
              <dgm:constr type="h" for="ch" forName="Accent3" refType="h" fact="0.2344"/>
              <dgm:constr type="l" for="ch" forName="Image2" refType="w" fact="0.4054"/>
              <dgm:constr type="t" for="ch" forName="Image2" refType="h" fact="0"/>
              <dgm:constr type="w" for="ch" forName="Image2" refType="w" fact="0.2593"/>
              <dgm:constr type="h" for="ch" forName="Image2" refType="h" fact="0.3806"/>
              <dgm:constr type="l" for="ch" forName="Accent2" refType="w" fact="0.4213"/>
              <dgm:constr type="t" for="ch" forName="Accent2" refType="h" fact="0.0231"/>
              <dgm:constr type="w" for="ch" forName="Accent2" refType="w" fact="0.2272"/>
              <dgm:constr type="h" for="ch" forName="Accent2" refType="h" fact="0.3343"/>
              <dgm:constr type="l" for="ch" forName="Text1" refType="w" fact="0.0326"/>
              <dgm:constr type="t" for="ch" forName="Text1" refType="h" fact="0.8032"/>
              <dgm:constr type="w" for="ch" forName="Text1" refType="w" fact="0.5988"/>
              <dgm:constr type="h" for="ch" forName="Text1" refType="h" fact="0.1499"/>
              <dgm:constr type="l" for="ch" forName="Text2" refType="w" fact="0.4211"/>
              <dgm:constr type="t" for="ch" forName="Text2" refType="h" fact="0.2575"/>
              <dgm:constr type="w" for="ch" forName="Text2" refType="w" fact="0.2272"/>
              <dgm:constr type="h" for="ch" forName="Text2" refType="h" fact="0.0999"/>
              <dgm:constr type="l" for="ch" forName="Text3" refType="w" fact="0.7006"/>
              <dgm:constr type="t" for="ch" forName="Text3" refType="h" fact="0.7974"/>
              <dgm:constr type="w" for="ch" forName="Text3" refType="w" fact="0.2833"/>
              <dgm:constr type="h" for="ch" forName="Text3" refType="h" fact="0.0999"/>
            </dgm:constrLst>
          </dgm:if>
          <dgm:if name="Name7" axis="ch" ptType="node" func="cnt" op="equ" val="4">
            <dgm:alg type="composite">
              <dgm:param type="ar" val="1.6922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l" for="ch" forName="Image1" refType="w" fact="0.1498"/>
              <dgm:constr type="t" for="ch" forName="Image1" refType="h" fact="0.4119"/>
              <dgm:constr type="w" for="ch" forName="Image1" refType="w" fact="0.5634"/>
              <dgm:constr type="h" for="ch" forName="Image1" refType="h" fact="0.5881"/>
              <dgm:constr type="l" for="ch" forName="Accent1" refType="w" fact="0.1774"/>
              <dgm:constr type="t" for="ch" forName="Accent1" refType="h" fact="0.4563"/>
              <dgm:constr type="w" for="ch" forName="Accent1" refType="w" fact="0.5091"/>
              <dgm:constr type="h" for="ch" forName="Accent1" refType="h" fact="0.4958"/>
              <dgm:constr type="l" for="ch" forName="Image4" refType="w" fact="0"/>
              <dgm:constr type="t" for="ch" forName="Image4" refType="h" fact="0.7601"/>
              <dgm:constr type="w" for="ch" forName="Image4" refType="w" fact="0.1316"/>
              <dgm:constr type="h" for="ch" forName="Image4" refType="h" fact="0.2262"/>
              <dgm:constr type="l" for="ch" forName="Accent4" refType="w" fact="0.0136"/>
              <dgm:constr type="t" for="ch" forName="Accent4" refType="h" fact="0.7839"/>
              <dgm:constr type="w" for="ch" forName="Accent4" refType="w" fact="0.1045"/>
              <dgm:constr type="h" for="ch" forName="Accent4" refType="h" fact="0.1806"/>
              <dgm:constr type="l" for="ch" forName="Image3" refType="w" fact="0.7318"/>
              <dgm:constr type="t" for="ch" forName="Image3" refType="h" fact="0.6397"/>
              <dgm:constr type="w" for="ch" forName="Image3" refType="w" fact="0.2682"/>
              <dgm:constr type="h" for="ch" forName="Image3" refType="h" fact="0.2805"/>
              <dgm:constr type="l" for="ch" forName="Accent3" refType="w" fact="0.7455"/>
              <dgm:constr type="t" for="ch" forName="Accent3" refType="h" fact="0.6629"/>
              <dgm:constr type="w" for="ch" forName="Accent3" refType="w" fact="0.2409"/>
              <dgm:constr type="h" for="ch" forName="Accent3" refType="h" fact="0.2344"/>
              <dgm:constr type="l" for="ch" forName="Image2" refType="w" fact="0.4944"/>
              <dgm:constr type="t" for="ch" forName="Image2" refType="h" fact="0"/>
              <dgm:constr type="w" for="ch" forName="Image2" refType="w" fact="0.2205"/>
              <dgm:constr type="h" for="ch" forName="Image2" refType="h" fact="0.3806"/>
              <dgm:constr type="l" for="ch" forName="Accent2" refType="w" fact="0.508"/>
              <dgm:constr type="t" for="ch" forName="Accent2" refType="h" fact="0.0231"/>
              <dgm:constr type="w" for="ch" forName="Accent2" refType="w" fact="0.1932"/>
              <dgm:constr type="h" for="ch" forName="Accent2" refType="h" fact="0.3343"/>
              <dgm:constr type="l" for="ch" forName="Text1" refType="w" fact="0.1774"/>
              <dgm:constr type="t" for="ch" forName="Text1" refType="h" fact="0.8032"/>
              <dgm:constr type="w" for="ch" forName="Text1" refType="w" fact="0.5091"/>
              <dgm:constr type="h" for="ch" forName="Text1" refType="h" fact="0.1499"/>
              <dgm:constr type="l" for="ch" forName="Text2" refType="w" fact="0.5078"/>
              <dgm:constr type="t" for="ch" forName="Text2" refType="h" fact="0.2575"/>
              <dgm:constr type="w" for="ch" forName="Text2" refType="w" fact="0.1932"/>
              <dgm:constr type="h" for="ch" forName="Text2" refType="h" fact="0.0999"/>
              <dgm:constr type="l" for="ch" forName="Text3" refType="w" fact="0.7455"/>
              <dgm:constr type="t" for="ch" forName="Text3" refType="h" fact="0.7974"/>
              <dgm:constr type="w" for="ch" forName="Text3" refType="w" fact="0.2409"/>
              <dgm:constr type="h" for="ch" forName="Text3" refType="h" fact="0.0999"/>
              <dgm:constr type="l" for="ch" forName="Text4" refType="w" fact="0.0136"/>
              <dgm:constr type="t" for="ch" forName="Text4" refType="h" fact="0.8647"/>
              <dgm:constr type="w" for="ch" forName="Text4" refType="w" fact="0.1045"/>
              <dgm:constr type="h" for="ch" forName="Text4" refType="h" fact="0.0999"/>
            </dgm:constrLst>
          </dgm:if>
          <dgm:if name="Name8" axis="ch" ptType="node" func="cnt" op="equ" val="5">
            <dgm:alg type="composite">
              <dgm:param type="ar" val="1.1999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primFontSz" for="des" forName="Text5" refType="primFontSz" refFor="des" refForName="Text1" op="equ"/>
              <dgm:constr type="l" for="ch" forName="Image1" refType="w" fact="0.1498"/>
              <dgm:constr type="t" for="ch" forName="Image1" refType="h" fact="0.2921"/>
              <dgm:constr type="w" for="ch" forName="Image1" refType="w" fact="0.5634"/>
              <dgm:constr type="h" for="ch" forName="Image1" refType="h" fact="0.417"/>
              <dgm:constr type="l" for="ch" forName="Accent1" refType="w" fact="0.1774"/>
              <dgm:constr type="t" for="ch" forName="Accent1" refType="h" fact="0.3236"/>
              <dgm:constr type="w" for="ch" forName="Accent1" refType="w" fact="0.5091"/>
              <dgm:constr type="h" for="ch" forName="Accent1" refType="h" fact="0.3515"/>
              <dgm:constr type="l" for="ch" forName="Image4" refType="w" fact="0"/>
              <dgm:constr type="t" for="ch" forName="Image4" refType="h" fact="0.539"/>
              <dgm:constr type="w" for="ch" forName="Image4" refType="w" fact="0.1316"/>
              <dgm:constr type="h" for="ch" forName="Image4" refType="h" fact="0.1604"/>
              <dgm:constr type="l" for="ch" forName="Accent4" refType="w" fact="0.0136"/>
              <dgm:constr type="t" for="ch" forName="Accent4" refType="h" fact="0.5559"/>
              <dgm:constr type="w" for="ch" forName="Accent4" refType="w" fact="0.1045"/>
              <dgm:constr type="h" for="ch" forName="Accent4" refType="h" fact="0.1281"/>
              <dgm:constr type="l" for="ch" forName="Image5" refType="w" fact="0.6287"/>
              <dgm:constr type="t" for="ch" forName="Image5" refType="h" fact="0.7301"/>
              <dgm:constr type="w" for="ch" forName="Image5" refType="w" fact="0.2318"/>
              <dgm:constr type="h" for="ch" forName="Image5" refType="h" fact="0.2699"/>
              <dgm:constr type="l" for="ch" forName="Accent5" refType="w" fact="0.642"/>
              <dgm:constr type="t" for="ch" forName="Accent5" refType="h" fact="0.7467"/>
              <dgm:constr type="w" for="ch" forName="Accent5" refType="w" fact="0.2045"/>
              <dgm:constr type="h" for="ch" forName="Accent5" refType="h" fact="0.2371"/>
              <dgm:constr type="l" for="ch" forName="Image3" refType="w" fact="0.7318"/>
              <dgm:constr type="t" for="ch" forName="Image3" refType="h" fact="0.4536"/>
              <dgm:constr type="w" for="ch" forName="Image3" refType="w" fact="0.2682"/>
              <dgm:constr type="h" for="ch" forName="Image3" refType="h" fact="0.1989"/>
              <dgm:constr type="l" for="ch" forName="Accent3" refType="w" fact="0.7455"/>
              <dgm:constr type="t" for="ch" forName="Accent3" refType="h" fact="0.4701"/>
              <dgm:constr type="w" for="ch" forName="Accent3" refType="w" fact="0.2409"/>
              <dgm:constr type="h" for="ch" forName="Accent3" refType="h" fact="0.1662"/>
              <dgm:constr type="l" for="ch" forName="Image2" refType="w" fact="0.4944"/>
              <dgm:constr type="t" for="ch" forName="Image2" refType="h" fact="0"/>
              <dgm:constr type="w" for="ch" forName="Image2" refType="w" fact="0.2205"/>
              <dgm:constr type="h" for="ch" forName="Image2" refType="h" fact="0.2699"/>
              <dgm:constr type="l" for="ch" forName="Accent2" refType="w" fact="0.508"/>
              <dgm:constr type="t" for="ch" forName="Accent2" refType="h" fact="0.0164"/>
              <dgm:constr type="w" for="ch" forName="Accent2" refType="w" fact="0.1932"/>
              <dgm:constr type="h" for="ch" forName="Accent2" refType="h" fact="0.2371"/>
              <dgm:constr type="l" for="ch" forName="Text1" refType="w" fact="0.1774"/>
              <dgm:constr type="t" for="ch" forName="Text1" refType="h" fact="0.5695"/>
              <dgm:constr type="w" for="ch" forName="Text1" refType="w" fact="0.5091"/>
              <dgm:constr type="h" for="ch" forName="Text1" refType="h" fact="0.1063"/>
              <dgm:constr type="l" for="ch" forName="Text2" refType="w" fact="0.5078"/>
              <dgm:constr type="t" for="ch" forName="Text2" refType="h" fact="0.1826"/>
              <dgm:constr type="w" for="ch" forName="Text2" refType="w" fact="0.1932"/>
              <dgm:constr type="h" for="ch" forName="Text2" refType="h" fact="0.0709"/>
              <dgm:constr type="l" for="ch" forName="Text3" refType="w" fact="0.7455"/>
              <dgm:constr type="t" for="ch" forName="Text3" refType="h" fact="0.5655"/>
              <dgm:constr type="w" for="ch" forName="Text3" refType="w" fact="0.2409"/>
              <dgm:constr type="h" for="ch" forName="Text3" refType="h" fact="0.0709"/>
              <dgm:constr type="l" for="ch" forName="Text5" refType="w" fact="0.642"/>
              <dgm:constr type="t" for="ch" forName="Text5" refType="h" fact="0.9129"/>
              <dgm:constr type="w" for="ch" forName="Text5" refType="w" fact="0.2045"/>
              <dgm:constr type="h" for="ch" forName="Text5" refType="h" fact="0.0709"/>
              <dgm:constr type="l" for="ch" forName="Text4" refType="w" fact="0.0136"/>
              <dgm:constr type="t" for="ch" forName="Text4" refType="h" fact="0.6132"/>
              <dgm:constr type="w" for="ch" forName="Text4" refType="w" fact="0.1045"/>
              <dgm:constr type="h" for="ch" forName="Text4" refType="h" fact="0.0709"/>
            </dgm:constrLst>
          </dgm:if>
          <dgm:else name="Name9">
            <dgm:alg type="composite">
              <dgm:param type="ar" val="1.1999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primFontSz" for="des" forName="Text5" refType="primFontSz" refFor="des" refForName="Text1" op="equ"/>
              <dgm:constr type="primFontSz" for="des" forName="Text6" refType="primFontSz" refFor="des" refForName="Text1" op="equ"/>
              <dgm:constr type="l" for="ch" forName="Image1" refType="w" fact="0.1498"/>
              <dgm:constr type="t" for="ch" forName="Image1" refType="h" fact="0.2921"/>
              <dgm:constr type="w" for="ch" forName="Image1" refType="w" fact="0.5634"/>
              <dgm:constr type="h" for="ch" forName="Image1" refType="h" fact="0.417"/>
              <dgm:constr type="l" for="ch" forName="Accent1" refType="w" fact="0.1774"/>
              <dgm:constr type="t" for="ch" forName="Accent1" refType="h" fact="0.3236"/>
              <dgm:constr type="w" for="ch" forName="Accent1" refType="w" fact="0.5091"/>
              <dgm:constr type="h" for="ch" forName="Accent1" refType="h" fact="0.3515"/>
              <dgm:constr type="l" for="ch" forName="Image4" refType="w" fact="0"/>
              <dgm:constr type="t" for="ch" forName="Image4" refType="h" fact="0.539"/>
              <dgm:constr type="w" for="ch" forName="Image4" refType="w" fact="0.1316"/>
              <dgm:constr type="h" for="ch" forName="Image4" refType="h" fact="0.1604"/>
              <dgm:constr type="l" for="ch" forName="Accent4" refType="w" fact="0.0136"/>
              <dgm:constr type="t" for="ch" forName="Accent4" refType="h" fact="0.5559"/>
              <dgm:constr type="w" for="ch" forName="Accent4" refType="w" fact="0.1045"/>
              <dgm:constr type="h" for="ch" forName="Accent4" refType="h" fact="0.1281"/>
              <dgm:constr type="l" for="ch" forName="Image5" refType="w" fact="0.6287"/>
              <dgm:constr type="t" for="ch" forName="Image5" refType="h" fact="0.7301"/>
              <dgm:constr type="w" for="ch" forName="Image5" refType="w" fact="0.2318"/>
              <dgm:constr type="h" for="ch" forName="Image5" refType="h" fact="0.2699"/>
              <dgm:constr type="l" for="ch" forName="Accent5" refType="w" fact="0.642"/>
              <dgm:constr type="t" for="ch" forName="Accent5" refType="h" fact="0.7467"/>
              <dgm:constr type="w" for="ch" forName="Accent5" refType="w" fact="0.2045"/>
              <dgm:constr type="h" for="ch" forName="Accent5" refType="h" fact="0.2371"/>
              <dgm:constr type="l" for="ch" forName="Image3" refType="w" fact="0.7318"/>
              <dgm:constr type="t" for="ch" forName="Image3" refType="h" fact="0.4536"/>
              <dgm:constr type="w" for="ch" forName="Image3" refType="w" fact="0.2682"/>
              <dgm:constr type="h" for="ch" forName="Image3" refType="h" fact="0.1989"/>
              <dgm:constr type="l" for="ch" forName="Accent3" refType="w" fact="0.7455"/>
              <dgm:constr type="t" for="ch" forName="Accent3" refType="h" fact="0.4701"/>
              <dgm:constr type="w" for="ch" forName="Accent3" refType="w" fact="0.2409"/>
              <dgm:constr type="h" for="ch" forName="Accent3" refType="h" fact="0.1662"/>
              <dgm:constr type="l" for="ch" forName="Image2" refType="w" fact="0.4944"/>
              <dgm:constr type="t" for="ch" forName="Image2" refType="h" fact="0"/>
              <dgm:constr type="w" for="ch" forName="Image2" refType="w" fact="0.2205"/>
              <dgm:constr type="h" for="ch" forName="Image2" refType="h" fact="0.2699"/>
              <dgm:constr type="l" for="ch" forName="Accent2" refType="w" fact="0.508"/>
              <dgm:constr type="t" for="ch" forName="Accent2" refType="h" fact="0.0164"/>
              <dgm:constr type="w" for="ch" forName="Accent2" refType="w" fact="0.1932"/>
              <dgm:constr type="h" for="ch" forName="Accent2" refType="h" fact="0.2371"/>
              <dgm:constr type="l" for="ch" forName="Text1" refType="w" fact="0.1774"/>
              <dgm:constr type="t" for="ch" forName="Text1" refType="h" fact="0.5695"/>
              <dgm:constr type="w" for="ch" forName="Text1" refType="w" fact="0.5091"/>
              <dgm:constr type="h" for="ch" forName="Text1" refType="h" fact="0.1063"/>
              <dgm:constr type="l" for="ch" forName="Image6" refType="w" fact="0.151"/>
              <dgm:constr type="t" for="ch" forName="Image6" refType="h" fact="0.7301"/>
              <dgm:constr type="w" for="ch" forName="Image6" refType="w" fact="0.2361"/>
              <dgm:constr type="h" for="ch" forName="Image6" refType="h" fact="0.1604"/>
              <dgm:constr type="l" for="ch" forName="Accent6" refType="w" fact="0.1648"/>
              <dgm:constr type="t" for="ch" forName="Accent6" refType="h" fact="0.7467"/>
              <dgm:constr type="w" for="ch" forName="Accent6" refType="w" fact="0.2091"/>
              <dgm:constr type="h" for="ch" forName="Accent6" refType="h" fact="0.1281"/>
              <dgm:constr type="l" for="ch" forName="Text2" refType="w" fact="0.5078"/>
              <dgm:constr type="t" for="ch" forName="Text2" refType="h" fact="0.1826"/>
              <dgm:constr type="w" for="ch" forName="Text2" refType="w" fact="0.1932"/>
              <dgm:constr type="h" for="ch" forName="Text2" refType="h" fact="0.0709"/>
              <dgm:constr type="l" for="ch" forName="Text3" refType="w" fact="0.7455"/>
              <dgm:constr type="t" for="ch" forName="Text3" refType="h" fact="0.5655"/>
              <dgm:constr type="w" for="ch" forName="Text3" refType="w" fact="0.2409"/>
              <dgm:constr type="h" for="ch" forName="Text3" refType="h" fact="0.0709"/>
              <dgm:constr type="l" for="ch" forName="Text5" refType="w" fact="0.642"/>
              <dgm:constr type="t" for="ch" forName="Text5" refType="h" fact="0.9129"/>
              <dgm:constr type="w" for="ch" forName="Text5" refType="w" fact="0.2045"/>
              <dgm:constr type="h" for="ch" forName="Text5" refType="h" fact="0.0709"/>
              <dgm:constr type="l" for="ch" forName="Text6" refType="w" fact="0.1648"/>
              <dgm:constr type="t" for="ch" forName="Text6" refType="h" fact="0.8039"/>
              <dgm:constr type="w" for="ch" forName="Text6" refType="w" fact="0.2091"/>
              <dgm:constr type="h" for="ch" forName="Text6" refType="h" fact="0.0709"/>
              <dgm:constr type="l" for="ch" forName="Text4" refType="w" fact="0.0136"/>
              <dgm:constr type="t" for="ch" forName="Text4" refType="h" fact="0.6132"/>
              <dgm:constr type="w" for="ch" forName="Text4" refType="w" fact="0.1045"/>
              <dgm:constr type="h" for="ch" forName="Text4" refType="h" fact="0.0709"/>
            </dgm:constrLst>
          </dgm:else>
        </dgm:choose>
      </dgm:if>
      <dgm:else name="Name10">
        <dgm:choose name="Name11">
          <dgm:if name="Name12" axis="ch" ptType="node" func="cnt" op="equ" val="1">
            <dgm:alg type="composite">
              <dgm:param type="ar" val="1.62"/>
            </dgm:alg>
            <dgm:constrLst>
              <dgm:constr type="primFontSz" for="des" forName="Text1" val="65"/>
              <dgm:constr type="l" for="ch" forName="Image1" refType="w" fact="0"/>
              <dgm:constr type="t" for="ch" forName="Image1" refType="h" fact="0"/>
              <dgm:constr type="w" for="ch" forName="Image1" refType="w"/>
              <dgm:constr type="h" for="ch" forName="Image1" refType="h"/>
              <dgm:constr type="l" for="ch" forName="Accent1" refType="w" fact="0.0491"/>
              <dgm:constr type="t" for="ch" forName="Accent1" refType="h" fact="0.0756"/>
              <dgm:constr type="w" for="ch" forName="Accent1" refType="w" fact="0.9035"/>
              <dgm:constr type="h" for="ch" forName="Accent1" refType="h" fact="0.8429"/>
              <dgm:constr type="l" for="ch" forName="Text1" refType="w" fact="0.0491"/>
              <dgm:constr type="t" for="ch" forName="Text1" refType="h" fact="0.6654"/>
              <dgm:constr type="w" for="ch" forName="Text1" refType="w" fact="0.9035"/>
              <dgm:constr type="h" for="ch" forName="Text1" refType="h" fact="0.2548"/>
            </dgm:constrLst>
          </dgm:if>
          <dgm:if name="Name13" axis="ch" ptType="node" func="cnt" op="equ" val="2">
            <dgm:alg type="composite">
              <dgm:param type="ar" val="0.9528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r" for="ch" forName="Image1" refType="w"/>
              <dgm:constr type="t" for="ch" forName="Image1" refType="h" fact="0.4119"/>
              <dgm:constr type="w" for="ch" forName="Image1" refType="w" fact="0.997"/>
              <dgm:constr type="h" for="ch" forName="Image1" refType="h" fact="0.5881"/>
              <dgm:constr type="r" for="ch" forName="Accent1" refType="w" fact="0.951"/>
              <dgm:constr type="t" for="ch" forName="Accent1" refType="h" fact="0.4563"/>
              <dgm:constr type="w" for="ch" forName="Accent1" refType="w" fact="0.9008"/>
              <dgm:constr type="h" for="ch" forName="Accent1" refType="h" fact="0.4958"/>
              <dgm:constr type="r" for="ch" forName="Image2" refType="w" fact="0.3901"/>
              <dgm:constr type="t" for="ch" forName="Image2" refType="h" fact="0"/>
              <dgm:constr type="w" for="ch" forName="Image2" refType="w" fact="0.3901"/>
              <dgm:constr type="h" for="ch" forName="Image2" refType="h" fact="0.3806"/>
              <dgm:constr type="r" for="ch" forName="Accent2" refType="w" fact="0.3662"/>
              <dgm:constr type="t" for="ch" forName="Accent2" refType="h" fact="0.0231"/>
              <dgm:constr type="w" for="ch" forName="Accent2" refType="w" fact="0.3418"/>
              <dgm:constr type="h" for="ch" forName="Accent2" refType="h" fact="0.3343"/>
              <dgm:constr type="r" for="ch" forName="Text1" refType="w" fact="0.951"/>
              <dgm:constr type="t" for="ch" forName="Text1" refType="h" fact="0.8032"/>
              <dgm:constr type="w" for="ch" forName="Text1" refType="w" fact="0.9008"/>
              <dgm:constr type="h" for="ch" forName="Text1" refType="h" fact="0.1499"/>
              <dgm:constr type="r" for="ch" forName="Text2" refType="w" fact="0.3665"/>
              <dgm:constr type="t" for="ch" forName="Text2" refType="h" fact="0.2575"/>
              <dgm:constr type="w" for="ch" forName="Text2" refType="w" fact="0.3418"/>
              <dgm:constr type="h" for="ch" forName="Text2" refType="h" fact="0.0999"/>
            </dgm:constrLst>
          </dgm:if>
          <dgm:if name="Name14" axis="ch" ptType="node" func="cnt" op="equ" val="3">
            <dgm:alg type="composite">
              <dgm:param type="ar" val="1.4351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r" for="ch" forName="Image1" refType="w"/>
              <dgm:constr type="t" for="ch" forName="Image1" refType="h" fact="0.4119"/>
              <dgm:constr type="w" for="ch" forName="Image1" refType="w" fact="0.6627"/>
              <dgm:constr type="h" for="ch" forName="Image1" refType="h" fact="0.5881"/>
              <dgm:constr type="r" for="ch" forName="Accent1" refType="w" fact="0.9674"/>
              <dgm:constr type="t" for="ch" forName="Accent1" refType="h" fact="0.4563"/>
              <dgm:constr type="w" for="ch" forName="Accent1" refType="w" fact="0.5988"/>
              <dgm:constr type="h" for="ch" forName="Accent1" refType="h" fact="0.4958"/>
              <dgm:constr type="r" for="ch" forName="Image3" refType="w" fact="0.3154"/>
              <dgm:constr type="t" for="ch" forName="Image3" refType="h" fact="0.6397"/>
              <dgm:constr type="w" for="ch" forName="Image3" refType="w" fact="0.3154"/>
              <dgm:constr type="h" for="ch" forName="Image3" refType="h" fact="0.2805"/>
              <dgm:constr type="r" for="ch" forName="Accent3" refType="w" fact="0.2994"/>
              <dgm:constr type="t" for="ch" forName="Accent3" refType="h" fact="0.6629"/>
              <dgm:constr type="w" for="ch" forName="Accent3" refType="w" fact="0.2833"/>
              <dgm:constr type="h" for="ch" forName="Accent3" refType="h" fact="0.2344"/>
              <dgm:constr type="r" for="ch" forName="Image2" refType="w" fact="0.5946"/>
              <dgm:constr type="t" for="ch" forName="Image2" refType="h" fact="0"/>
              <dgm:constr type="w" for="ch" forName="Image2" refType="w" fact="0.2593"/>
              <dgm:constr type="h" for="ch" forName="Image2" refType="h" fact="0.3806"/>
              <dgm:constr type="r" for="ch" forName="Accent2" refType="w" fact="0.5787"/>
              <dgm:constr type="t" for="ch" forName="Accent2" refType="h" fact="0.0231"/>
              <dgm:constr type="w" for="ch" forName="Accent2" refType="w" fact="0.2272"/>
              <dgm:constr type="h" for="ch" forName="Accent2" refType="h" fact="0.3343"/>
              <dgm:constr type="r" for="ch" forName="Text1" refType="w" fact="0.9674"/>
              <dgm:constr type="t" for="ch" forName="Text1" refType="h" fact="0.8032"/>
              <dgm:constr type="w" for="ch" forName="Text1" refType="w" fact="0.5988"/>
              <dgm:constr type="h" for="ch" forName="Text1" refType="h" fact="0.1499"/>
              <dgm:constr type="r" for="ch" forName="Text2" refType="w" fact="0.5789"/>
              <dgm:constr type="t" for="ch" forName="Text2" refType="h" fact="0.2575"/>
              <dgm:constr type="w" for="ch" forName="Text2" refType="w" fact="0.2272"/>
              <dgm:constr type="h" for="ch" forName="Text2" refType="h" fact="0.0999"/>
              <dgm:constr type="r" for="ch" forName="Text3" refType="w" fact="0.2994"/>
              <dgm:constr type="t" for="ch" forName="Text3" refType="h" fact="0.7974"/>
              <dgm:constr type="w" for="ch" forName="Text3" refType="w" fact="0.2833"/>
              <dgm:constr type="h" for="ch" forName="Text3" refType="h" fact="0.0999"/>
            </dgm:constrLst>
          </dgm:if>
          <dgm:if name="Name15" axis="ch" ptType="node" func="cnt" op="equ" val="4">
            <dgm:alg type="composite">
              <dgm:param type="ar" val="1.6922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r" for="ch" forName="Image1" refType="w" fact="0.8502"/>
              <dgm:constr type="t" for="ch" forName="Image1" refType="h" fact="0.4119"/>
              <dgm:constr type="w" for="ch" forName="Image1" refType="w" fact="0.5634"/>
              <dgm:constr type="h" for="ch" forName="Image1" refType="h" fact="0.5881"/>
              <dgm:constr type="r" for="ch" forName="Accent1" refType="w" fact="0.8226"/>
              <dgm:constr type="t" for="ch" forName="Accent1" refType="h" fact="0.4563"/>
              <dgm:constr type="w" for="ch" forName="Accent1" refType="w" fact="0.5091"/>
              <dgm:constr type="h" for="ch" forName="Accent1" refType="h" fact="0.4958"/>
              <dgm:constr type="r" for="ch" forName="Image4" refType="w"/>
              <dgm:constr type="t" for="ch" forName="Image4" refType="h" fact="0.7601"/>
              <dgm:constr type="w" for="ch" forName="Image4" refType="w" fact="0.1316"/>
              <dgm:constr type="h" for="ch" forName="Image4" refType="h" fact="0.2262"/>
              <dgm:constr type="r" for="ch" forName="Accent4" refType="w" fact="0.9864"/>
              <dgm:constr type="t" for="ch" forName="Accent4" refType="h" fact="0.7839"/>
              <dgm:constr type="w" for="ch" forName="Accent4" refType="w" fact="0.1045"/>
              <dgm:constr type="h" for="ch" forName="Accent4" refType="h" fact="0.1806"/>
              <dgm:constr type="r" for="ch" forName="Image3" refType="w" fact="0.2682"/>
              <dgm:constr type="t" for="ch" forName="Image3" refType="h" fact="0.6397"/>
              <dgm:constr type="w" for="ch" forName="Image3" refType="w" fact="0.2682"/>
              <dgm:constr type="h" for="ch" forName="Image3" refType="h" fact="0.2805"/>
              <dgm:constr type="r" for="ch" forName="Accent3" refType="w" fact="0.2545"/>
              <dgm:constr type="t" for="ch" forName="Accent3" refType="h" fact="0.6629"/>
              <dgm:constr type="w" for="ch" forName="Accent3" refType="w" fact="0.2409"/>
              <dgm:constr type="h" for="ch" forName="Accent3" refType="h" fact="0.2344"/>
              <dgm:constr type="r" for="ch" forName="Image2" refType="w" fact="0.5056"/>
              <dgm:constr type="t" for="ch" forName="Image2" refType="h" fact="0"/>
              <dgm:constr type="w" for="ch" forName="Image2" refType="w" fact="0.2205"/>
              <dgm:constr type="h" for="ch" forName="Image2" refType="h" fact="0.3806"/>
              <dgm:constr type="r" for="ch" forName="Accent2" refType="w" fact="0.492"/>
              <dgm:constr type="t" for="ch" forName="Accent2" refType="h" fact="0.0231"/>
              <dgm:constr type="w" for="ch" forName="Accent2" refType="w" fact="0.1932"/>
              <dgm:constr type="h" for="ch" forName="Accent2" refType="h" fact="0.3343"/>
              <dgm:constr type="r" for="ch" forName="Text1" refType="w" fact="0.8226"/>
              <dgm:constr type="t" for="ch" forName="Text1" refType="h" fact="0.8032"/>
              <dgm:constr type="w" for="ch" forName="Text1" refType="w" fact="0.5091"/>
              <dgm:constr type="h" for="ch" forName="Text1" refType="h" fact="0.1499"/>
              <dgm:constr type="r" for="ch" forName="Text2" refType="w" fact="0.4922"/>
              <dgm:constr type="t" for="ch" forName="Text2" refType="h" fact="0.2575"/>
              <dgm:constr type="w" for="ch" forName="Text2" refType="w" fact="0.1932"/>
              <dgm:constr type="h" for="ch" forName="Text2" refType="h" fact="0.0999"/>
              <dgm:constr type="r" for="ch" forName="Text3" refType="w" fact="0.2545"/>
              <dgm:constr type="t" for="ch" forName="Text3" refType="h" fact="0.7974"/>
              <dgm:constr type="w" for="ch" forName="Text3" refType="w" fact="0.2409"/>
              <dgm:constr type="h" for="ch" forName="Text3" refType="h" fact="0.0999"/>
              <dgm:constr type="r" for="ch" forName="Text4" refType="w" fact="0.9864"/>
              <dgm:constr type="t" for="ch" forName="Text4" refType="h" fact="0.8647"/>
              <dgm:constr type="w" for="ch" forName="Text4" refType="w" fact="0.1045"/>
              <dgm:constr type="h" for="ch" forName="Text4" refType="h" fact="0.0999"/>
            </dgm:constrLst>
          </dgm:if>
          <dgm:if name="Name16" axis="ch" ptType="node" func="cnt" op="equ" val="5">
            <dgm:alg type="composite">
              <dgm:param type="ar" val="1.1999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primFontSz" for="des" forName="Text5" refType="primFontSz" refFor="des" refForName="Text1" op="equ"/>
              <dgm:constr type="r" for="ch" forName="Image1" refType="w" fact="0.8502"/>
              <dgm:constr type="t" for="ch" forName="Image1" refType="h" fact="0.2921"/>
              <dgm:constr type="w" for="ch" forName="Image1" refType="w" fact="0.5634"/>
              <dgm:constr type="h" for="ch" forName="Image1" refType="h" fact="0.417"/>
              <dgm:constr type="r" for="ch" forName="Accent1" refType="w" fact="0.8226"/>
              <dgm:constr type="t" for="ch" forName="Accent1" refType="h" fact="0.3236"/>
              <dgm:constr type="w" for="ch" forName="Accent1" refType="w" fact="0.5091"/>
              <dgm:constr type="h" for="ch" forName="Accent1" refType="h" fact="0.3515"/>
              <dgm:constr type="r" for="ch" forName="Image4" refType="w"/>
              <dgm:constr type="t" for="ch" forName="Image4" refType="h" fact="0.539"/>
              <dgm:constr type="w" for="ch" forName="Image4" refType="w" fact="0.1316"/>
              <dgm:constr type="h" for="ch" forName="Image4" refType="h" fact="0.1604"/>
              <dgm:constr type="r" for="ch" forName="Accent4" refType="w" fact="0.9864"/>
              <dgm:constr type="t" for="ch" forName="Accent4" refType="h" fact="0.5559"/>
              <dgm:constr type="w" for="ch" forName="Accent4" refType="w" fact="0.1045"/>
              <dgm:constr type="h" for="ch" forName="Accent4" refType="h" fact="0.1281"/>
              <dgm:constr type="r" for="ch" forName="Image5" refType="w" fact="0.3723"/>
              <dgm:constr type="t" for="ch" forName="Image5" refType="h" fact="0.7301"/>
              <dgm:constr type="w" for="ch" forName="Image5" refType="w" fact="0.2318"/>
              <dgm:constr type="h" for="ch" forName="Image5" refType="h" fact="0.2699"/>
              <dgm:constr type="r" for="ch" forName="Accent5" refType="w" fact="0.358"/>
              <dgm:constr type="t" for="ch" forName="Accent5" refType="h" fact="0.7467"/>
              <dgm:constr type="w" for="ch" forName="Accent5" refType="w" fact="0.2045"/>
              <dgm:constr type="h" for="ch" forName="Accent5" refType="h" fact="0.2371"/>
              <dgm:constr type="r" for="ch" forName="Image3" refType="w" fact="0.2682"/>
              <dgm:constr type="t" for="ch" forName="Image3" refType="h" fact="0.4536"/>
              <dgm:constr type="w" for="ch" forName="Image3" refType="w" fact="0.2682"/>
              <dgm:constr type="h" for="ch" forName="Image3" refType="h" fact="0.1989"/>
              <dgm:constr type="r" for="ch" forName="Accent3" refType="w" fact="0.2545"/>
              <dgm:constr type="t" for="ch" forName="Accent3" refType="h" fact="0.4701"/>
              <dgm:constr type="w" for="ch" forName="Accent3" refType="w" fact="0.2409"/>
              <dgm:constr type="h" for="ch" forName="Accent3" refType="h" fact="0.1662"/>
              <dgm:constr type="r" for="ch" forName="Image2" refType="w" fact="0.5056"/>
              <dgm:constr type="t" for="ch" forName="Image2" refType="h" fact="0"/>
              <dgm:constr type="w" for="ch" forName="Image2" refType="w" fact="0.2205"/>
              <dgm:constr type="h" for="ch" forName="Image2" refType="h" fact="0.2699"/>
              <dgm:constr type="r" for="ch" forName="Accent2" refType="w" fact="0.492"/>
              <dgm:constr type="t" for="ch" forName="Accent2" refType="h" fact="0.0164"/>
              <dgm:constr type="w" for="ch" forName="Accent2" refType="w" fact="0.1932"/>
              <dgm:constr type="h" for="ch" forName="Accent2" refType="h" fact="0.2371"/>
              <dgm:constr type="r" for="ch" forName="Text1" refType="w" fact="0.8226"/>
              <dgm:constr type="t" for="ch" forName="Text1" refType="h" fact="0.5695"/>
              <dgm:constr type="w" for="ch" forName="Text1" refType="w" fact="0.5091"/>
              <dgm:constr type="h" for="ch" forName="Text1" refType="h" fact="0.1063"/>
              <dgm:constr type="r" for="ch" forName="Text2" refType="w" fact="0.4922"/>
              <dgm:constr type="t" for="ch" forName="Text2" refType="h" fact="0.1826"/>
              <dgm:constr type="w" for="ch" forName="Text2" refType="w" fact="0.1932"/>
              <dgm:constr type="h" for="ch" forName="Text2" refType="h" fact="0.0709"/>
              <dgm:constr type="r" for="ch" forName="Text3" refType="w" fact="0.2545"/>
              <dgm:constr type="t" for="ch" forName="Text3" refType="h" fact="0.5655"/>
              <dgm:constr type="w" for="ch" forName="Text3" refType="w" fact="0.2409"/>
              <dgm:constr type="h" for="ch" forName="Text3" refType="h" fact="0.0709"/>
              <dgm:constr type="r" for="ch" forName="Text5" refType="w" fact="0.358"/>
              <dgm:constr type="t" for="ch" forName="Text5" refType="h" fact="0.9129"/>
              <dgm:constr type="w" for="ch" forName="Text5" refType="w" fact="0.2045"/>
              <dgm:constr type="h" for="ch" forName="Text5" refType="h" fact="0.0709"/>
              <dgm:constr type="r" for="ch" forName="Text4" refType="w" fact="0.9864"/>
              <dgm:constr type="t" for="ch" forName="Text4" refType="h" fact="0.6132"/>
              <dgm:constr type="w" for="ch" forName="Text4" refType="w" fact="0.1045"/>
              <dgm:constr type="h" for="ch" forName="Text4" refType="h" fact="0.0709"/>
            </dgm:constrLst>
          </dgm:if>
          <dgm:else name="Name17">
            <dgm:alg type="composite">
              <dgm:param type="ar" val="1.1999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primFontSz" for="des" forName="Text5" refType="primFontSz" refFor="des" refForName="Text1" op="equ"/>
              <dgm:constr type="primFontSz" for="des" forName="Text6" refType="primFontSz" refFor="des" refForName="Text1" op="equ"/>
              <dgm:constr type="r" for="ch" forName="Image1" refType="w" fact="0.8502"/>
              <dgm:constr type="t" for="ch" forName="Image1" refType="h" fact="0.2921"/>
              <dgm:constr type="w" for="ch" forName="Image1" refType="w" fact="0.5634"/>
              <dgm:constr type="h" for="ch" forName="Image1" refType="h" fact="0.417"/>
              <dgm:constr type="r" for="ch" forName="Accent1" refType="w" fact="0.8226"/>
              <dgm:constr type="t" for="ch" forName="Accent1" refType="h" fact="0.3236"/>
              <dgm:constr type="w" for="ch" forName="Accent1" refType="w" fact="0.5091"/>
              <dgm:constr type="h" for="ch" forName="Accent1" refType="h" fact="0.3515"/>
              <dgm:constr type="r" for="ch" forName="Image4" refType="w"/>
              <dgm:constr type="t" for="ch" forName="Image4" refType="h" fact="0.539"/>
              <dgm:constr type="w" for="ch" forName="Image4" refType="w" fact="0.1316"/>
              <dgm:constr type="h" for="ch" forName="Image4" refType="h" fact="0.1604"/>
              <dgm:constr type="r" for="ch" forName="Accent4" refType="w" fact="0.9864"/>
              <dgm:constr type="t" for="ch" forName="Accent4" refType="h" fact="0.5559"/>
              <dgm:constr type="w" for="ch" forName="Accent4" refType="w" fact="0.1045"/>
              <dgm:constr type="h" for="ch" forName="Accent4" refType="h" fact="0.1281"/>
              <dgm:constr type="r" for="ch" forName="Image5" refType="w" fact="0.3713"/>
              <dgm:constr type="t" for="ch" forName="Image5" refType="h" fact="0.7301"/>
              <dgm:constr type="w" for="ch" forName="Image5" refType="w" fact="0.2318"/>
              <dgm:constr type="h" for="ch" forName="Image5" refType="h" fact="0.2699"/>
              <dgm:constr type="r" for="ch" forName="Accent5" refType="w" fact="0.358"/>
              <dgm:constr type="t" for="ch" forName="Accent5" refType="h" fact="0.7467"/>
              <dgm:constr type="w" for="ch" forName="Accent5" refType="w" fact="0.2045"/>
              <dgm:constr type="h" for="ch" forName="Accent5" refType="h" fact="0.2371"/>
              <dgm:constr type="r" for="ch" forName="Image3" refType="w" fact="0.2682"/>
              <dgm:constr type="t" for="ch" forName="Image3" refType="h" fact="0.4536"/>
              <dgm:constr type="w" for="ch" forName="Image3" refType="w" fact="0.2682"/>
              <dgm:constr type="h" for="ch" forName="Image3" refType="h" fact="0.1989"/>
              <dgm:constr type="r" for="ch" forName="Accent3" refType="w" fact="0.2545"/>
              <dgm:constr type="t" for="ch" forName="Accent3" refType="h" fact="0.4701"/>
              <dgm:constr type="w" for="ch" forName="Accent3" refType="w" fact="0.2409"/>
              <dgm:constr type="h" for="ch" forName="Accent3" refType="h" fact="0.1662"/>
              <dgm:constr type="r" for="ch" forName="Image2" refType="w" fact="0.5056"/>
              <dgm:constr type="t" for="ch" forName="Image2" refType="h" fact="0"/>
              <dgm:constr type="w" for="ch" forName="Image2" refType="w" fact="0.2205"/>
              <dgm:constr type="h" for="ch" forName="Image2" refType="h" fact="0.2699"/>
              <dgm:constr type="r" for="ch" forName="Accent2" refType="w" fact="0.492"/>
              <dgm:constr type="t" for="ch" forName="Accent2" refType="h" fact="0.0164"/>
              <dgm:constr type="w" for="ch" forName="Accent2" refType="w" fact="0.1932"/>
              <dgm:constr type="h" for="ch" forName="Accent2" refType="h" fact="0.2371"/>
              <dgm:constr type="r" for="ch" forName="Text1" refType="w" fact="0.8226"/>
              <dgm:constr type="t" for="ch" forName="Text1" refType="h" fact="0.5695"/>
              <dgm:constr type="w" for="ch" forName="Text1" refType="w" fact="0.5091"/>
              <dgm:constr type="h" for="ch" forName="Text1" refType="h" fact="0.1063"/>
              <dgm:constr type="r" for="ch" forName="Image6" refType="w" fact="0.849"/>
              <dgm:constr type="t" for="ch" forName="Image6" refType="h" fact="0.7301"/>
              <dgm:constr type="w" for="ch" forName="Image6" refType="w" fact="0.2361"/>
              <dgm:constr type="h" for="ch" forName="Image6" refType="h" fact="0.1604"/>
              <dgm:constr type="r" for="ch" forName="Accent6" refType="w" fact="0.8352"/>
              <dgm:constr type="t" for="ch" forName="Accent6" refType="h" fact="0.7467"/>
              <dgm:constr type="w" for="ch" forName="Accent6" refType="w" fact="0.2091"/>
              <dgm:constr type="h" for="ch" forName="Accent6" refType="h" fact="0.1281"/>
              <dgm:constr type="r" for="ch" forName="Text2" refType="w" fact="0.4922"/>
              <dgm:constr type="t" for="ch" forName="Text2" refType="h" fact="0.1826"/>
              <dgm:constr type="w" for="ch" forName="Text2" refType="w" fact="0.1932"/>
              <dgm:constr type="h" for="ch" forName="Text2" refType="h" fact="0.0709"/>
              <dgm:constr type="r" for="ch" forName="Text3" refType="w" fact="0.2545"/>
              <dgm:constr type="t" for="ch" forName="Text3" refType="h" fact="0.5655"/>
              <dgm:constr type="w" for="ch" forName="Text3" refType="w" fact="0.2409"/>
              <dgm:constr type="h" for="ch" forName="Text3" refType="h" fact="0.0709"/>
              <dgm:constr type="r" for="ch" forName="Text5" refType="w" fact="0.358"/>
              <dgm:constr type="t" for="ch" forName="Text5" refType="h" fact="0.9129"/>
              <dgm:constr type="w" for="ch" forName="Text5" refType="w" fact="0.2045"/>
              <dgm:constr type="h" for="ch" forName="Text5" refType="h" fact="0.0709"/>
              <dgm:constr type="r" for="ch" forName="Text6" refType="w" fact="0.8352"/>
              <dgm:constr type="t" for="ch" forName="Text6" refType="h" fact="0.8039"/>
              <dgm:constr type="w" for="ch" forName="Text6" refType="w" fact="0.2091"/>
              <dgm:constr type="h" for="ch" forName="Text6" refType="h" fact="0.0709"/>
              <dgm:constr type="r" for="ch" forName="Text4" refType="w" fact="0.9864"/>
              <dgm:constr type="t" for="ch" forName="Text4" refType="h" fact="0.6132"/>
              <dgm:constr type="w" for="ch" forName="Text4" refType="w" fact="0.1045"/>
              <dgm:constr type="h" for="ch" forName="Text4" refType="h" fact="0.0709"/>
            </dgm:constrLst>
          </dgm:else>
        </dgm:choose>
      </dgm:else>
    </dgm:choose>
    <dgm:forEach name="wrapper" axis="self" ptType="parTrans">
      <dgm:forEach name="ImageRepeat" axis="self"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forEach>
      <dgm:forEach name="accentRepeat" axis="self">
        <dgm:layoutNode name="Accent" styleLbl="parChTrans1D1">
          <dgm:alg type="sp"/>
          <dgm:shape xmlns:r="http://schemas.openxmlformats.org/officeDocument/2006/relationships" type="rect" r:blip="">
            <dgm:adjLst/>
          </dgm:shape>
          <dgm:presOf/>
        </dgm:layoutNode>
      </dgm:forEach>
    </dgm:forEach>
    <dgm:forEach name="Name18" axis="ch" ptType="node" cnt="1">
      <dgm:layoutNode name="Image1">
        <dgm:alg type="sp"/>
        <dgm:shape xmlns:r="http://schemas.openxmlformats.org/officeDocument/2006/relationships" r:blip="">
          <dgm:adjLst/>
        </dgm:shape>
        <dgm:presOf/>
        <dgm:forEach name="Name19" ref="ImageRepeat"/>
      </dgm:layoutNode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"/>
      </dgm:layoutNode>
      <dgm:layoutNode name="Text1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  <dgm:param type="lnSpPar" val="100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21" axis="ch" ptType="node" st="2" cnt="1">
      <dgm:layoutNode name="Image2">
        <dgm:alg type="sp"/>
        <dgm:shape xmlns:r="http://schemas.openxmlformats.org/officeDocument/2006/relationships" r:blip="">
          <dgm:adjLst/>
        </dgm:shape>
        <dgm:presOf/>
        <dgm:forEach name="Name22" ref="ImageRepeat"/>
      </dgm:layoutNode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23" ref="accentRepeat"/>
      </dgm:layoutNode>
      <dgm:layoutNode name="Text2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24" axis="ch" ptType="node" st="3" cnt="1">
      <dgm:layoutNode name="Image3">
        <dgm:alg type="sp"/>
        <dgm:shape xmlns:r="http://schemas.openxmlformats.org/officeDocument/2006/relationships" r:blip="">
          <dgm:adjLst/>
        </dgm:shape>
        <dgm:presOf/>
        <dgm:forEach name="Name25" ref="ImageRepeat"/>
      </dgm:layoutNode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26" ref="accentRepeat"/>
      </dgm:layoutNode>
      <dgm:layoutNode name="Text3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27" axis="ch" ptType="node" st="4" cnt="1">
      <dgm:layoutNode name="Image4">
        <dgm:alg type="sp"/>
        <dgm:shape xmlns:r="http://schemas.openxmlformats.org/officeDocument/2006/relationships" r:blip="">
          <dgm:adjLst/>
        </dgm:shape>
        <dgm:presOf/>
        <dgm:forEach name="Name28" ref="ImageRepeat"/>
      </dgm:layoutNode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9" ref="accentRepeat"/>
      </dgm:layoutNode>
      <dgm:layoutNode name="Text4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30" axis="ch" ptType="node" st="5" cnt="1">
      <dgm:layoutNode name="Image5">
        <dgm:alg type="sp"/>
        <dgm:shape xmlns:r="http://schemas.openxmlformats.org/officeDocument/2006/relationships" r:blip="">
          <dgm:adjLst/>
        </dgm:shape>
        <dgm:presOf/>
        <dgm:forEach name="Name31" ref="ImageRepeat"/>
      </dgm:layoutNode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Text5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33" axis="ch" ptType="node" st="6" cnt="1">
      <dgm:layoutNode name="Image6">
        <dgm:alg type="sp"/>
        <dgm:shape xmlns:r="http://schemas.openxmlformats.org/officeDocument/2006/relationships" r:blip="">
          <dgm:adjLst/>
        </dgm:shape>
        <dgm:presOf/>
        <dgm:forEach name="Name34" ref="ImageRepeat"/>
      </dgm:layoutNode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5" ref="accentRepeat"/>
      </dgm:layoutNode>
      <dgm:layoutNode name="Text6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4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image" Target="../media/image3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259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259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EA24BE0-C770-434E-846D-26DA9314779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48706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55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55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55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55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55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C1FA940-D8E2-4776-A493-572603A7CDD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42621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588290-903F-4881-B3E6-B282F0533CF9}" type="slidenum">
              <a:rPr lang="en-US" altLang="zh-CN"/>
              <a:pPr/>
              <a:t>31</a:t>
            </a:fld>
            <a:endParaRPr lang="en-US" altLang="zh-CN"/>
          </a:p>
        </p:txBody>
      </p:sp>
      <p:sp>
        <p:nvSpPr>
          <p:cNvPr id="156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i="1">
                <a:solidFill>
                  <a:srgbClr val="FF0000"/>
                </a:solidFill>
              </a:rPr>
              <a:t>热力学中的熵（</a:t>
            </a:r>
            <a:r>
              <a:rPr lang="zh-CN" altLang="en-US" b="1" i="1"/>
              <a:t>作为混乱程度的度量）：</a:t>
            </a:r>
            <a:r>
              <a:rPr lang="zh-CN" altLang="en-US"/>
              <a:t>一個系統不受外部干擾時往內部最穩定狀態發展的特性，其实就是越来越平均、越混乱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85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21859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 sz="2400">
                <a:latin typeface="Times New Roman" pitchFamily="18" charset="0"/>
              </a:endParaRPr>
            </a:p>
          </p:txBody>
        </p:sp>
        <p:sp>
          <p:nvSpPr>
            <p:cNvPr id="121860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 sz="2400">
                <a:latin typeface="Times New Roman" pitchFamily="18" charset="0"/>
              </a:endParaRPr>
            </a:p>
          </p:txBody>
        </p:sp>
        <p:grpSp>
          <p:nvGrpSpPr>
            <p:cNvPr id="121861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121862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 sz="2400">
                  <a:latin typeface="Times New Roman" pitchFamily="18" charset="0"/>
                </a:endParaRPr>
              </a:p>
            </p:txBody>
          </p:sp>
          <p:sp>
            <p:nvSpPr>
              <p:cNvPr id="121863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 sz="2400">
                  <a:latin typeface="Times New Roman" pitchFamily="18" charset="0"/>
                </a:endParaRPr>
              </a:p>
            </p:txBody>
          </p:sp>
          <p:sp>
            <p:nvSpPr>
              <p:cNvPr id="121864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 sz="2400">
                  <a:latin typeface="Times New Roman" pitchFamily="18" charset="0"/>
                </a:endParaRPr>
              </a:p>
            </p:txBody>
          </p:sp>
          <p:sp>
            <p:nvSpPr>
              <p:cNvPr id="121865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 sz="2400">
                  <a:latin typeface="Times New Roman" pitchFamily="18" charset="0"/>
                </a:endParaRPr>
              </a:p>
            </p:txBody>
          </p:sp>
          <p:sp>
            <p:nvSpPr>
              <p:cNvPr id="121866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 sz="2400">
                  <a:latin typeface="Times New Roman" pitchFamily="18" charset="0"/>
                </a:endParaRPr>
              </a:p>
            </p:txBody>
          </p:sp>
          <p:sp>
            <p:nvSpPr>
              <p:cNvPr id="121867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 sz="2400">
                  <a:latin typeface="Times New Roman" pitchFamily="18" charset="0"/>
                </a:endParaRPr>
              </a:p>
            </p:txBody>
          </p:sp>
          <p:sp>
            <p:nvSpPr>
              <p:cNvPr id="121868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 sz="2400">
                  <a:latin typeface="Times New Roman" pitchFamily="18" charset="0"/>
                </a:endParaRPr>
              </a:p>
            </p:txBody>
          </p:sp>
          <p:sp>
            <p:nvSpPr>
              <p:cNvPr id="121869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 sz="2400">
                  <a:latin typeface="Times New Roman" pitchFamily="18" charset="0"/>
                </a:endParaRPr>
              </a:p>
            </p:txBody>
          </p:sp>
          <p:sp>
            <p:nvSpPr>
              <p:cNvPr id="121870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 sz="2400">
                  <a:latin typeface="Times New Roman" pitchFamily="18" charset="0"/>
                </a:endParaRPr>
              </a:p>
            </p:txBody>
          </p:sp>
          <p:sp>
            <p:nvSpPr>
              <p:cNvPr id="121871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121872" name="Rectangle 16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21873" name="Rectangle 1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21874" name="Rectangle 1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D3779A4-FAB8-4502-97C0-06C117EE2B0C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21875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21876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145CA29-435C-4A8A-8CA9-2AEE2243797E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69075" y="476250"/>
            <a:ext cx="2128838" cy="554355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79388" y="476250"/>
            <a:ext cx="6237287" cy="55435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4406FA6-BB87-4A8E-B2A5-21AADE51AD59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剪去对角的矩形 6"/>
          <p:cNvSpPr/>
          <p:nvPr userDrawn="1"/>
        </p:nvSpPr>
        <p:spPr>
          <a:xfrm>
            <a:off x="4071934" y="428604"/>
            <a:ext cx="5072066" cy="142876"/>
          </a:xfrm>
          <a:prstGeom prst="snip2DiagRect">
            <a:avLst/>
          </a:prstGeom>
          <a:gradFill flip="none" rotWithShape="1">
            <a:gsLst>
              <a:gs pos="0">
                <a:srgbClr val="5E9EFF">
                  <a:alpha val="19000"/>
                </a:srgb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A8C8941-05E1-49D6-9FE1-CBC21D14641A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87D5216-D7FD-462C-B0C8-684AC31CB919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79388" y="21336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370388" y="21336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CED4DBF-3179-42FF-A72A-A60E34EEC94D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A6AC148-8FE5-492A-B560-63299051DF85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6D3EFC7-C3FA-40DD-ADC3-84D6A1830A28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7FB530C-844A-4B9A-833F-120446598FA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6F478E0-5F8F-4144-81F9-C6EC165AE33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7605E13-9085-4644-A50D-A35724E7E51D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en-US" altLang="zh-CN"/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fld id="{3AB9891D-B688-4E74-87EA-91DFAF2237BA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20846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47625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2084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21336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20848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20851" name="Text Box 19"/>
          <p:cNvSpPr txBox="1">
            <a:spLocks noChangeArrowheads="1"/>
          </p:cNvSpPr>
          <p:nvPr userDrawn="1"/>
        </p:nvSpPr>
        <p:spPr bwMode="auto">
          <a:xfrm>
            <a:off x="755650" y="115888"/>
            <a:ext cx="23764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严谨 严格 求实 求是</a:t>
            </a:r>
          </a:p>
        </p:txBody>
      </p:sp>
      <p:sp>
        <p:nvSpPr>
          <p:cNvPr id="120852" name="Text Box 20"/>
          <p:cNvSpPr txBox="1">
            <a:spLocks noChangeArrowheads="1"/>
          </p:cNvSpPr>
          <p:nvPr userDrawn="1"/>
        </p:nvSpPr>
        <p:spPr bwMode="auto">
          <a:xfrm>
            <a:off x="6516688" y="115888"/>
            <a:ext cx="248446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模块一</a:t>
            </a:r>
            <a:r>
              <a:rPr lang="zh-CN" altLang="en-US" sz="1600" baseline="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通信系统组成</a:t>
            </a:r>
            <a:endParaRPr lang="zh-CN" altLang="en-US" sz="1600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3" name="Group 10"/>
          <p:cNvGrpSpPr>
            <a:grpSpLocks/>
          </p:cNvGrpSpPr>
          <p:nvPr userDrawn="1"/>
        </p:nvGrpSpPr>
        <p:grpSpPr bwMode="auto">
          <a:xfrm>
            <a:off x="0" y="0"/>
            <a:ext cx="3589347" cy="687407"/>
            <a:chOff x="-1104" y="48"/>
            <a:chExt cx="3744" cy="720"/>
          </a:xfrm>
        </p:grpSpPr>
        <p:pic>
          <p:nvPicPr>
            <p:cNvPr id="24" name="Picture 8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-1104" y="48"/>
              <a:ext cx="720" cy="72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5" name="Picture 9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-288" y="240"/>
              <a:ext cx="2928" cy="39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>
    <p:random/>
  </p:transition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hyperlink" Target="file:///I:\2017&#36164;&#26009;\&#36890;&#20449;\&#31532;&#19968;&#33410;\&#31532;&#19968;&#33410;%20&#35838;&#35270;&#39057;.mp4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7.wmf"/><Relationship Id="rId4" Type="http://schemas.openxmlformats.org/officeDocument/2006/relationships/image" Target="../media/image14.wmf"/><Relationship Id="rId9" Type="http://schemas.openxmlformats.org/officeDocument/2006/relationships/oleObject" Target="../embeddings/oleObject4.bin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22.wm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9.wmf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21.wmf"/><Relationship Id="rId5" Type="http://schemas.openxmlformats.org/officeDocument/2006/relationships/image" Target="../media/image18.wmf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20.w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4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image" Target="../media/image40.png"/><Relationship Id="rId7" Type="http://schemas.openxmlformats.org/officeDocument/2006/relationships/image" Target="../media/image38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37.emf"/><Relationship Id="rId4" Type="http://schemas.openxmlformats.org/officeDocument/2006/relationships/oleObject" Target="../embeddings/oleObject11.bin"/><Relationship Id="rId9" Type="http://schemas.openxmlformats.org/officeDocument/2006/relationships/image" Target="../media/image39.e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CN" altLang="en-US" dirty="0"/>
              <a:t>通信系统设计与应用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357554" y="4857760"/>
            <a:ext cx="6019800" cy="1752600"/>
          </a:xfrm>
        </p:spPr>
        <p:txBody>
          <a:bodyPr/>
          <a:lstStyle/>
          <a:p>
            <a:pPr algn="ctr"/>
            <a:r>
              <a:rPr lang="zh-CN" altLang="en-US" dirty="0"/>
              <a:t>通信工程系</a:t>
            </a:r>
            <a:endParaRPr lang="en-US" altLang="zh-CN" dirty="0"/>
          </a:p>
          <a:p>
            <a:pPr algn="ctr"/>
            <a:r>
              <a:rPr lang="en-US" altLang="zh-CN" dirty="0"/>
              <a:t>2017</a:t>
            </a:r>
            <a:r>
              <a:rPr lang="zh-CN" altLang="en-US" dirty="0"/>
              <a:t>年</a:t>
            </a:r>
            <a:r>
              <a:rPr lang="en-US" altLang="zh-CN" dirty="0"/>
              <a:t>2</a:t>
            </a:r>
            <a:r>
              <a:rPr lang="zh-CN" altLang="en-US" dirty="0"/>
              <a:t>月</a:t>
            </a:r>
          </a:p>
        </p:txBody>
      </p:sp>
      <p:sp>
        <p:nvSpPr>
          <p:cNvPr id="86021" name="Text Box 5"/>
          <p:cNvSpPr txBox="1">
            <a:spLocks noChangeArrowheads="1"/>
          </p:cNvSpPr>
          <p:nvPr/>
        </p:nvSpPr>
        <p:spPr bwMode="auto">
          <a:xfrm>
            <a:off x="428596" y="4786322"/>
            <a:ext cx="417512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</a:rPr>
              <a:t>主讲教</a:t>
            </a:r>
            <a:r>
              <a:rPr kumimoji="1" lang="zh-CN" altLang="en-US" sz="2400" b="1" dirty="0">
                <a:latin typeface="Times New Roman" pitchFamily="18" charset="0"/>
              </a:rPr>
              <a:t>师：张琳琳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  <a:sym typeface="Wingdings" pitchFamily="2" charset="2"/>
              </a:rPr>
              <a:t></a:t>
            </a:r>
            <a:r>
              <a:rPr kumimoji="1" lang="zh-CN" altLang="en-US" sz="2400" b="1" dirty="0">
                <a:latin typeface="Times New Roman" pitchFamily="18" charset="0"/>
              </a:rPr>
              <a:t>：</a:t>
            </a:r>
            <a:r>
              <a:rPr kumimoji="1" lang="en-US" altLang="zh-CN" sz="2400" b="1" dirty="0">
                <a:latin typeface="Times New Roman" pitchFamily="18" charset="0"/>
              </a:rPr>
              <a:t>jiayin1206@163.com</a:t>
            </a:r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5500662" y="285728"/>
            <a:ext cx="3429056" cy="1350959"/>
            <a:chOff x="144" y="192"/>
            <a:chExt cx="2928" cy="1166"/>
          </a:xfrm>
        </p:grpSpPr>
        <p:pic>
          <p:nvPicPr>
            <p:cNvPr id="9" name="Picture 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28" y="192"/>
              <a:ext cx="72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8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4" y="960"/>
              <a:ext cx="2928" cy="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11188" y="1052513"/>
            <a:ext cx="7848600" cy="4800600"/>
          </a:xfrm>
          <a:noFill/>
          <a:ln/>
        </p:spPr>
        <p:txBody>
          <a:bodyPr/>
          <a:lstStyle/>
          <a:p>
            <a:r>
              <a:rPr lang="zh-CN" altLang="en-US"/>
              <a:t>多进制数字信号</a:t>
            </a:r>
          </a:p>
        </p:txBody>
      </p:sp>
      <p:sp>
        <p:nvSpPr>
          <p:cNvPr id="133125" name="Line 5"/>
          <p:cNvSpPr>
            <a:spLocks noChangeShapeType="1"/>
          </p:cNvSpPr>
          <p:nvPr/>
        </p:nvSpPr>
        <p:spPr bwMode="auto">
          <a:xfrm>
            <a:off x="2627313" y="3406775"/>
            <a:ext cx="3167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3126" name="Line 6"/>
          <p:cNvSpPr>
            <a:spLocks noChangeShapeType="1"/>
          </p:cNvSpPr>
          <p:nvPr/>
        </p:nvSpPr>
        <p:spPr bwMode="auto">
          <a:xfrm flipV="1">
            <a:off x="2914650" y="2327275"/>
            <a:ext cx="0" cy="19446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3127" name="Text Box 7"/>
          <p:cNvSpPr txBox="1">
            <a:spLocks noChangeArrowheads="1"/>
          </p:cNvSpPr>
          <p:nvPr/>
        </p:nvSpPr>
        <p:spPr bwMode="auto">
          <a:xfrm>
            <a:off x="2843213" y="4487863"/>
            <a:ext cx="2592387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连续的数字信号</a:t>
            </a:r>
          </a:p>
          <a:p>
            <a:pPr algn="ctr"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（</a:t>
            </a:r>
            <a:r>
              <a:rPr kumimoji="1" lang="en-US" altLang="zh-CN" sz="2400">
                <a:latin typeface="Times New Roman" pitchFamily="18" charset="0"/>
              </a:rPr>
              <a:t>4</a:t>
            </a:r>
            <a:r>
              <a:rPr kumimoji="1" lang="zh-CN" altLang="en-US" sz="2400">
                <a:latin typeface="Times New Roman" pitchFamily="18" charset="0"/>
              </a:rPr>
              <a:t>进制）</a:t>
            </a:r>
          </a:p>
        </p:txBody>
      </p:sp>
      <p:sp>
        <p:nvSpPr>
          <p:cNvPr id="133128" name="Text Box 8"/>
          <p:cNvSpPr txBox="1">
            <a:spLocks noChangeArrowheads="1"/>
          </p:cNvSpPr>
          <p:nvPr/>
        </p:nvSpPr>
        <p:spPr bwMode="auto">
          <a:xfrm>
            <a:off x="5507038" y="3406775"/>
            <a:ext cx="11509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i="1">
                <a:latin typeface="Times New Roman" pitchFamily="18" charset="0"/>
              </a:rPr>
              <a:t>t</a:t>
            </a:r>
            <a:r>
              <a:rPr kumimoji="1" lang="zh-CN" altLang="en-US" sz="2400" i="1">
                <a:latin typeface="Times New Roman" pitchFamily="18" charset="0"/>
              </a:rPr>
              <a:t>（秒）</a:t>
            </a:r>
          </a:p>
        </p:txBody>
      </p:sp>
      <p:sp>
        <p:nvSpPr>
          <p:cNvPr id="133129" name="Line 9"/>
          <p:cNvSpPr>
            <a:spLocks noChangeShapeType="1"/>
          </p:cNvSpPr>
          <p:nvPr/>
        </p:nvSpPr>
        <p:spPr bwMode="auto">
          <a:xfrm>
            <a:off x="2913063" y="3406775"/>
            <a:ext cx="43338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3130" name="Line 10"/>
          <p:cNvSpPr>
            <a:spLocks noChangeShapeType="1"/>
          </p:cNvSpPr>
          <p:nvPr/>
        </p:nvSpPr>
        <p:spPr bwMode="auto">
          <a:xfrm>
            <a:off x="3344863" y="3190875"/>
            <a:ext cx="0" cy="2159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3131" name="Line 11"/>
          <p:cNvSpPr>
            <a:spLocks noChangeShapeType="1"/>
          </p:cNvSpPr>
          <p:nvPr/>
        </p:nvSpPr>
        <p:spPr bwMode="auto">
          <a:xfrm>
            <a:off x="4210050" y="2757488"/>
            <a:ext cx="43338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3132" name="Line 12"/>
          <p:cNvSpPr>
            <a:spLocks noChangeShapeType="1"/>
          </p:cNvSpPr>
          <p:nvPr/>
        </p:nvSpPr>
        <p:spPr bwMode="auto">
          <a:xfrm flipH="1">
            <a:off x="4641850" y="2757488"/>
            <a:ext cx="1588" cy="43338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3133" name="Line 13"/>
          <p:cNvSpPr>
            <a:spLocks noChangeShapeType="1"/>
          </p:cNvSpPr>
          <p:nvPr/>
        </p:nvSpPr>
        <p:spPr bwMode="auto">
          <a:xfrm>
            <a:off x="4641850" y="3190875"/>
            <a:ext cx="43338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3134" name="Line 14"/>
          <p:cNvSpPr>
            <a:spLocks noChangeShapeType="1"/>
          </p:cNvSpPr>
          <p:nvPr/>
        </p:nvSpPr>
        <p:spPr bwMode="auto">
          <a:xfrm>
            <a:off x="3779838" y="2182813"/>
            <a:ext cx="0" cy="22320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3135" name="Line 15"/>
          <p:cNvSpPr>
            <a:spLocks noChangeShapeType="1"/>
          </p:cNvSpPr>
          <p:nvPr/>
        </p:nvSpPr>
        <p:spPr bwMode="auto">
          <a:xfrm>
            <a:off x="3344863" y="2182813"/>
            <a:ext cx="0" cy="22320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3136" name="Line 16"/>
          <p:cNvSpPr>
            <a:spLocks noChangeShapeType="1"/>
          </p:cNvSpPr>
          <p:nvPr/>
        </p:nvSpPr>
        <p:spPr bwMode="auto">
          <a:xfrm>
            <a:off x="4210050" y="2182813"/>
            <a:ext cx="0" cy="22320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3137" name="Line 17"/>
          <p:cNvSpPr>
            <a:spLocks noChangeShapeType="1"/>
          </p:cNvSpPr>
          <p:nvPr/>
        </p:nvSpPr>
        <p:spPr bwMode="auto">
          <a:xfrm>
            <a:off x="4643438" y="2182813"/>
            <a:ext cx="0" cy="22320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3138" name="Text Box 18"/>
          <p:cNvSpPr txBox="1">
            <a:spLocks noChangeArrowheads="1"/>
          </p:cNvSpPr>
          <p:nvPr/>
        </p:nvSpPr>
        <p:spPr bwMode="auto">
          <a:xfrm>
            <a:off x="2913063" y="2109788"/>
            <a:ext cx="2305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00 01  10  11  01</a:t>
            </a:r>
          </a:p>
        </p:txBody>
      </p:sp>
      <p:sp>
        <p:nvSpPr>
          <p:cNvPr id="133139" name="Line 19"/>
          <p:cNvSpPr>
            <a:spLocks noChangeShapeType="1"/>
          </p:cNvSpPr>
          <p:nvPr/>
        </p:nvSpPr>
        <p:spPr bwMode="auto">
          <a:xfrm>
            <a:off x="3343275" y="3190875"/>
            <a:ext cx="43338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3140" name="Line 20"/>
          <p:cNvSpPr>
            <a:spLocks noChangeShapeType="1"/>
          </p:cNvSpPr>
          <p:nvPr/>
        </p:nvSpPr>
        <p:spPr bwMode="auto">
          <a:xfrm>
            <a:off x="3776663" y="2974975"/>
            <a:ext cx="43338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3141" name="Line 21"/>
          <p:cNvSpPr>
            <a:spLocks noChangeShapeType="1"/>
          </p:cNvSpPr>
          <p:nvPr/>
        </p:nvSpPr>
        <p:spPr bwMode="auto">
          <a:xfrm flipH="1">
            <a:off x="2913063" y="2974975"/>
            <a:ext cx="24479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3142" name="Text Box 22"/>
          <p:cNvSpPr txBox="1">
            <a:spLocks noChangeArrowheads="1"/>
          </p:cNvSpPr>
          <p:nvPr/>
        </p:nvSpPr>
        <p:spPr bwMode="auto">
          <a:xfrm>
            <a:off x="2625725" y="3333750"/>
            <a:ext cx="215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>
                <a:latin typeface="Times New Roman" pitchFamily="18" charset="0"/>
              </a:rPr>
              <a:t>0</a:t>
            </a:r>
          </a:p>
        </p:txBody>
      </p:sp>
      <p:sp>
        <p:nvSpPr>
          <p:cNvPr id="133143" name="Text Box 23"/>
          <p:cNvSpPr txBox="1">
            <a:spLocks noChangeArrowheads="1"/>
          </p:cNvSpPr>
          <p:nvPr/>
        </p:nvSpPr>
        <p:spPr bwMode="auto">
          <a:xfrm>
            <a:off x="2625725" y="3040063"/>
            <a:ext cx="215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>
                <a:latin typeface="Times New Roman" pitchFamily="18" charset="0"/>
              </a:rPr>
              <a:t>1</a:t>
            </a:r>
          </a:p>
        </p:txBody>
      </p:sp>
      <p:sp>
        <p:nvSpPr>
          <p:cNvPr id="133144" name="Line 24"/>
          <p:cNvSpPr>
            <a:spLocks noChangeShapeType="1"/>
          </p:cNvSpPr>
          <p:nvPr/>
        </p:nvSpPr>
        <p:spPr bwMode="auto">
          <a:xfrm flipH="1">
            <a:off x="2913063" y="3190875"/>
            <a:ext cx="24479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3145" name="Line 25"/>
          <p:cNvSpPr>
            <a:spLocks noChangeShapeType="1"/>
          </p:cNvSpPr>
          <p:nvPr/>
        </p:nvSpPr>
        <p:spPr bwMode="auto">
          <a:xfrm>
            <a:off x="3776663" y="2974975"/>
            <a:ext cx="0" cy="2159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3146" name="Text Box 26"/>
          <p:cNvSpPr txBox="1">
            <a:spLocks noChangeArrowheads="1"/>
          </p:cNvSpPr>
          <p:nvPr/>
        </p:nvSpPr>
        <p:spPr bwMode="auto">
          <a:xfrm>
            <a:off x="2625725" y="2757488"/>
            <a:ext cx="215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>
                <a:latin typeface="Times New Roman" pitchFamily="18" charset="0"/>
              </a:rPr>
              <a:t>2</a:t>
            </a:r>
          </a:p>
        </p:txBody>
      </p:sp>
      <p:sp>
        <p:nvSpPr>
          <p:cNvPr id="133147" name="Text Box 27"/>
          <p:cNvSpPr txBox="1">
            <a:spLocks noChangeArrowheads="1"/>
          </p:cNvSpPr>
          <p:nvPr/>
        </p:nvSpPr>
        <p:spPr bwMode="auto">
          <a:xfrm>
            <a:off x="2625725" y="2470150"/>
            <a:ext cx="215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>
                <a:latin typeface="Times New Roman" pitchFamily="18" charset="0"/>
              </a:rPr>
              <a:t>3</a:t>
            </a:r>
          </a:p>
        </p:txBody>
      </p:sp>
      <p:sp>
        <p:nvSpPr>
          <p:cNvPr id="133148" name="Line 28"/>
          <p:cNvSpPr>
            <a:spLocks noChangeShapeType="1"/>
          </p:cNvSpPr>
          <p:nvPr/>
        </p:nvSpPr>
        <p:spPr bwMode="auto">
          <a:xfrm>
            <a:off x="4210050" y="2757488"/>
            <a:ext cx="0" cy="2159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grpSp>
        <p:nvGrpSpPr>
          <p:cNvPr id="133149" name="Group 29"/>
          <p:cNvGrpSpPr>
            <a:grpSpLocks/>
          </p:cNvGrpSpPr>
          <p:nvPr/>
        </p:nvGrpSpPr>
        <p:grpSpPr bwMode="auto">
          <a:xfrm>
            <a:off x="2481263" y="3983038"/>
            <a:ext cx="1223962" cy="0"/>
            <a:chOff x="1610" y="2614"/>
            <a:chExt cx="771" cy="0"/>
          </a:xfrm>
        </p:grpSpPr>
        <p:sp>
          <p:nvSpPr>
            <p:cNvPr id="133150" name="Line 30"/>
            <p:cNvSpPr>
              <a:spLocks noChangeShapeType="1"/>
            </p:cNvSpPr>
            <p:nvPr/>
          </p:nvSpPr>
          <p:spPr bwMode="auto">
            <a:xfrm>
              <a:off x="1610" y="2614"/>
              <a:ext cx="272" cy="0"/>
            </a:xfrm>
            <a:prstGeom prst="line">
              <a:avLst/>
            </a:prstGeom>
            <a:noFill/>
            <a:ln w="57150">
              <a:solidFill>
                <a:srgbClr val="996600"/>
              </a:solidFill>
              <a:round/>
              <a:headEnd/>
              <a:tailEnd type="triangle" w="med" len="med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33151" name="Line 31"/>
            <p:cNvSpPr>
              <a:spLocks noChangeShapeType="1"/>
            </p:cNvSpPr>
            <p:nvPr/>
          </p:nvSpPr>
          <p:spPr bwMode="auto">
            <a:xfrm flipH="1">
              <a:off x="2154" y="2614"/>
              <a:ext cx="227" cy="0"/>
            </a:xfrm>
            <a:prstGeom prst="line">
              <a:avLst/>
            </a:prstGeom>
            <a:noFill/>
            <a:ln w="57150">
              <a:solidFill>
                <a:srgbClr val="996600"/>
              </a:solidFill>
              <a:round/>
              <a:headEnd/>
              <a:tailEnd type="triangle" w="med" len="med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133152" name="AutoShape 32"/>
          <p:cNvSpPr>
            <a:spLocks noChangeArrowheads="1"/>
          </p:cNvSpPr>
          <p:nvPr/>
        </p:nvSpPr>
        <p:spPr bwMode="auto">
          <a:xfrm>
            <a:off x="825500" y="4846638"/>
            <a:ext cx="1222375" cy="1295400"/>
          </a:xfrm>
          <a:prstGeom prst="wedgeRectCallout">
            <a:avLst>
              <a:gd name="adj1" fmla="val 137014"/>
              <a:gd name="adj2" fmla="val -106986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400">
                <a:latin typeface="Times New Roman" pitchFamily="18" charset="0"/>
              </a:rPr>
              <a:t>称为</a:t>
            </a:r>
            <a:r>
              <a:rPr kumimoji="1" lang="en-US" altLang="zh-CN" sz="2400">
                <a:latin typeface="Times New Roman" pitchFamily="18" charset="0"/>
              </a:rPr>
              <a:t>1</a:t>
            </a:r>
            <a:r>
              <a:rPr kumimoji="1" lang="zh-CN" altLang="en-US" sz="2400">
                <a:latin typeface="Times New Roman" pitchFamily="18" charset="0"/>
              </a:rPr>
              <a:t>个码元周期</a:t>
            </a:r>
            <a:r>
              <a:rPr kumimoji="1" lang="en-US" altLang="zh-CN" sz="2400">
                <a:latin typeface="Times New Roman" pitchFamily="18" charset="0"/>
              </a:rPr>
              <a:t>T</a:t>
            </a:r>
            <a:r>
              <a:rPr kumimoji="1" lang="en-US" altLang="zh-CN" sz="2400" baseline="-25000">
                <a:latin typeface="Times New Roman" pitchFamily="18" charset="0"/>
              </a:rPr>
              <a:t>b</a:t>
            </a:r>
          </a:p>
        </p:txBody>
      </p:sp>
      <p:sp>
        <p:nvSpPr>
          <p:cNvPr id="133153" name="Text Box 33"/>
          <p:cNvSpPr txBox="1">
            <a:spLocks noChangeArrowheads="1"/>
          </p:cNvSpPr>
          <p:nvPr/>
        </p:nvSpPr>
        <p:spPr bwMode="auto">
          <a:xfrm>
            <a:off x="6010275" y="4341813"/>
            <a:ext cx="2447925" cy="140811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注意：在多进制数字信号中，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码元</a:t>
            </a:r>
            <a:r>
              <a:rPr kumimoji="1" lang="zh-CN" altLang="en-US" sz="2400" b="1">
                <a:solidFill>
                  <a:srgbClr val="FF0000"/>
                </a:solidFill>
                <a:latin typeface="宋体" pitchFamily="2" charset="-122"/>
              </a:rPr>
              <a:t>≠比特</a:t>
            </a:r>
          </a:p>
        </p:txBody>
      </p:sp>
      <p:sp>
        <p:nvSpPr>
          <p:cNvPr id="133154" name="Text Box 34"/>
          <p:cNvSpPr txBox="1">
            <a:spLocks noChangeArrowheads="1"/>
          </p:cNvSpPr>
          <p:nvPr/>
        </p:nvSpPr>
        <p:spPr bwMode="auto">
          <a:xfrm>
            <a:off x="3275013" y="3406775"/>
            <a:ext cx="358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1600" b="1" i="1">
                <a:latin typeface="Times New Roman" pitchFamily="18" charset="0"/>
              </a:rPr>
              <a:t>1</a:t>
            </a:r>
          </a:p>
        </p:txBody>
      </p:sp>
      <p:sp>
        <p:nvSpPr>
          <p:cNvPr id="133155" name="Text Box 35"/>
          <p:cNvSpPr txBox="1">
            <a:spLocks noChangeArrowheads="1"/>
          </p:cNvSpPr>
          <p:nvPr/>
        </p:nvSpPr>
        <p:spPr bwMode="auto">
          <a:xfrm>
            <a:off x="3705225" y="3406775"/>
            <a:ext cx="358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1600" b="1" i="1">
                <a:latin typeface="Times New Roman" pitchFamily="18" charset="0"/>
              </a:rPr>
              <a:t>2</a:t>
            </a:r>
          </a:p>
        </p:txBody>
      </p:sp>
      <p:sp>
        <p:nvSpPr>
          <p:cNvPr id="133156" name="Text Box 36"/>
          <p:cNvSpPr txBox="1">
            <a:spLocks noChangeArrowheads="1"/>
          </p:cNvSpPr>
          <p:nvPr/>
        </p:nvSpPr>
        <p:spPr bwMode="auto">
          <a:xfrm>
            <a:off x="4138613" y="3406775"/>
            <a:ext cx="358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1600" b="1" i="1">
                <a:latin typeface="Times New Roman" pitchFamily="18" charset="0"/>
              </a:rPr>
              <a:t>3</a:t>
            </a:r>
          </a:p>
        </p:txBody>
      </p:sp>
      <p:sp>
        <p:nvSpPr>
          <p:cNvPr id="133157" name="Text Box 37"/>
          <p:cNvSpPr txBox="1">
            <a:spLocks noChangeArrowheads="1"/>
          </p:cNvSpPr>
          <p:nvPr/>
        </p:nvSpPr>
        <p:spPr bwMode="auto">
          <a:xfrm>
            <a:off x="4568825" y="3406775"/>
            <a:ext cx="358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1600" b="1" i="1">
                <a:latin typeface="Times New Roman" pitchFamily="18" charset="0"/>
              </a:rPr>
              <a:t>4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3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2" grpId="0" animBg="1"/>
      <p:bldP spid="13315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§1.2 </a:t>
            </a:r>
            <a:r>
              <a:rPr lang="zh-CN" altLang="en-US"/>
              <a:t>通信系统的组成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73238"/>
            <a:ext cx="8229600" cy="4752106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400" dirty="0"/>
              <a:t>由前面通信的定义，我们可知，要完成</a:t>
            </a:r>
            <a:r>
              <a:rPr lang="zh-CN" altLang="en-US" sz="2400" u="sng" dirty="0">
                <a:solidFill>
                  <a:srgbClr val="00B050"/>
                </a:solidFill>
              </a:rPr>
              <a:t>通信</a:t>
            </a:r>
            <a:r>
              <a:rPr lang="zh-CN" altLang="en-US" sz="2400" u="sng" dirty="0"/>
              <a:t>的</a:t>
            </a:r>
            <a:r>
              <a:rPr lang="zh-CN" altLang="en-US" sz="2400" u="sng" dirty="0">
                <a:solidFill>
                  <a:srgbClr val="00B050"/>
                </a:solidFill>
              </a:rPr>
              <a:t>过程</a:t>
            </a:r>
            <a:r>
              <a:rPr lang="zh-CN" altLang="en-US" sz="2400" dirty="0"/>
              <a:t>至少要有：</a:t>
            </a:r>
          </a:p>
          <a:p>
            <a:pPr lvl="1">
              <a:lnSpc>
                <a:spcPct val="80000"/>
              </a:lnSpc>
            </a:pPr>
            <a:r>
              <a:rPr lang="zh-CN" altLang="en-US" sz="2000" u="sng" dirty="0">
                <a:solidFill>
                  <a:srgbClr val="0070C0"/>
                </a:solidFill>
              </a:rPr>
              <a:t>发送信息者</a:t>
            </a:r>
            <a:r>
              <a:rPr lang="zh-CN" altLang="en-US" sz="2000" dirty="0"/>
              <a:t>（称“</a:t>
            </a:r>
            <a:r>
              <a:rPr lang="zh-CN" altLang="en-US" sz="2000" u="sng" dirty="0"/>
              <a:t>信源</a:t>
            </a:r>
            <a:r>
              <a:rPr lang="zh-CN" altLang="en-US" sz="2000" dirty="0"/>
              <a:t>”）</a:t>
            </a:r>
          </a:p>
          <a:p>
            <a:pPr lvl="1">
              <a:lnSpc>
                <a:spcPct val="80000"/>
              </a:lnSpc>
            </a:pPr>
            <a:r>
              <a:rPr lang="zh-CN" altLang="en-US" sz="2000" u="sng" dirty="0">
                <a:solidFill>
                  <a:srgbClr val="0070C0"/>
                </a:solidFill>
              </a:rPr>
              <a:t>接收信息者</a:t>
            </a:r>
            <a:r>
              <a:rPr lang="zh-CN" altLang="en-US" sz="2000" dirty="0"/>
              <a:t>（称“</a:t>
            </a:r>
            <a:r>
              <a:rPr lang="zh-CN" altLang="en-US" sz="2000" u="sng" dirty="0"/>
              <a:t>信宿</a:t>
            </a:r>
            <a:r>
              <a:rPr lang="zh-CN" altLang="en-US" sz="2000" dirty="0"/>
              <a:t>” ）</a:t>
            </a:r>
          </a:p>
          <a:p>
            <a:pPr lvl="1">
              <a:lnSpc>
                <a:spcPct val="80000"/>
              </a:lnSpc>
            </a:pPr>
            <a:r>
              <a:rPr lang="zh-CN" altLang="en-US" sz="2000" u="sng" dirty="0">
                <a:solidFill>
                  <a:srgbClr val="0070C0"/>
                </a:solidFill>
              </a:rPr>
              <a:t>传输信息的通道</a:t>
            </a:r>
            <a:r>
              <a:rPr lang="zh-CN" altLang="en-US" sz="2000" dirty="0"/>
              <a:t>（称“</a:t>
            </a:r>
            <a:r>
              <a:rPr lang="zh-CN" altLang="en-US" sz="2000" u="sng" dirty="0"/>
              <a:t>信道</a:t>
            </a:r>
            <a:r>
              <a:rPr lang="zh-CN" altLang="en-US" sz="2000" dirty="0"/>
              <a:t>” ）</a:t>
            </a:r>
          </a:p>
          <a:p>
            <a:pPr>
              <a:lnSpc>
                <a:spcPct val="80000"/>
              </a:lnSpc>
            </a:pPr>
            <a:r>
              <a:rPr lang="zh-CN" altLang="en-US" sz="2400" dirty="0"/>
              <a:t>但是很多信号（如语音），如果不经过处理，传输距离很短，而且很容易被</a:t>
            </a:r>
            <a:r>
              <a:rPr lang="zh-CN" altLang="en-US" sz="2400" dirty="0">
                <a:solidFill>
                  <a:srgbClr val="0070C0"/>
                </a:solidFill>
              </a:rPr>
              <a:t>干扰</a:t>
            </a:r>
            <a:r>
              <a:rPr lang="zh-CN" altLang="en-US" sz="2400" dirty="0"/>
              <a:t>；</a:t>
            </a:r>
          </a:p>
          <a:p>
            <a:pPr>
              <a:lnSpc>
                <a:spcPct val="80000"/>
              </a:lnSpc>
            </a:pPr>
            <a:r>
              <a:rPr lang="zh-CN" altLang="en-US" sz="2400" dirty="0"/>
              <a:t>所以在大多数通信系统中，需要“</a:t>
            </a:r>
            <a:r>
              <a:rPr lang="zh-CN" altLang="en-US" sz="2400" dirty="0">
                <a:solidFill>
                  <a:srgbClr val="0070C0"/>
                </a:solidFill>
              </a:rPr>
              <a:t>发送设备</a:t>
            </a:r>
            <a:r>
              <a:rPr lang="zh-CN" altLang="en-US" sz="2400" dirty="0"/>
              <a:t>”和“</a:t>
            </a:r>
            <a:r>
              <a:rPr lang="zh-CN" altLang="en-US" sz="2400" dirty="0">
                <a:solidFill>
                  <a:srgbClr val="0070C0"/>
                </a:solidFill>
              </a:rPr>
              <a:t>接收设备</a:t>
            </a:r>
            <a:r>
              <a:rPr lang="zh-CN" altLang="en-US" sz="2400" dirty="0"/>
              <a:t>”，它们</a:t>
            </a:r>
            <a:r>
              <a:rPr lang="zh-CN" altLang="en-US" sz="2400" dirty="0">
                <a:solidFill>
                  <a:srgbClr val="00B050"/>
                </a:solidFill>
              </a:rPr>
              <a:t>作用</a:t>
            </a:r>
            <a:r>
              <a:rPr lang="zh-CN" altLang="en-US" sz="2400" dirty="0"/>
              <a:t>就是使信号传输得更远，质量更好；</a:t>
            </a:r>
          </a:p>
          <a:p>
            <a:pPr>
              <a:lnSpc>
                <a:spcPct val="80000"/>
              </a:lnSpc>
            </a:pPr>
            <a:r>
              <a:rPr lang="zh-CN" altLang="en-US" sz="2400" dirty="0"/>
              <a:t>它们具体</a:t>
            </a:r>
            <a:r>
              <a:rPr lang="zh-CN" altLang="en-US" sz="2400"/>
              <a:t>包含</a:t>
            </a:r>
            <a:r>
              <a:rPr lang="zh-CN" altLang="en-US" sz="2400" smtClean="0"/>
              <a:t>了哪些</a:t>
            </a:r>
            <a:r>
              <a:rPr lang="zh-CN" altLang="en-US" sz="2400" dirty="0"/>
              <a:t>部件，其实就是我们这门课要讨论的主要内容。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4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4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371600"/>
          </a:xfrm>
        </p:spPr>
        <p:txBody>
          <a:bodyPr/>
          <a:lstStyle/>
          <a:p>
            <a:r>
              <a:rPr lang="en-US" altLang="zh-CN"/>
              <a:t>§1.2.1 </a:t>
            </a:r>
            <a:r>
              <a:rPr lang="zh-CN" altLang="en-US"/>
              <a:t>通信系统的一般模型 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229600" cy="649287"/>
          </a:xfrm>
        </p:spPr>
        <p:txBody>
          <a:bodyPr/>
          <a:lstStyle/>
          <a:p>
            <a:r>
              <a:rPr lang="zh-CN" altLang="en-US"/>
              <a:t>如下图所示：</a:t>
            </a:r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468313" y="2924175"/>
            <a:ext cx="1362075" cy="533400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b="1"/>
              <a:t>信源</a:t>
            </a:r>
          </a:p>
        </p:txBody>
      </p:sp>
      <p:sp>
        <p:nvSpPr>
          <p:cNvPr id="135173" name="AutoShape 5"/>
          <p:cNvSpPr>
            <a:spLocks noChangeArrowheads="1"/>
          </p:cNvSpPr>
          <p:nvPr/>
        </p:nvSpPr>
        <p:spPr bwMode="auto">
          <a:xfrm>
            <a:off x="179388" y="4508500"/>
            <a:ext cx="2089150" cy="1368425"/>
          </a:xfrm>
          <a:prstGeom prst="wedgeRoundRectCallout">
            <a:avLst>
              <a:gd name="adj1" fmla="val -13528"/>
              <a:gd name="adj2" fmla="val -12552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/>
              <a:t>在本书中，特指将原始信息转换成电信号的设备，如麦克风等</a:t>
            </a:r>
          </a:p>
        </p:txBody>
      </p:sp>
      <p:pic>
        <p:nvPicPr>
          <p:cNvPr id="13517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3500438"/>
            <a:ext cx="5762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5185" name="Group 17"/>
          <p:cNvGrpSpPr>
            <a:grpSpLocks/>
          </p:cNvGrpSpPr>
          <p:nvPr/>
        </p:nvGrpSpPr>
        <p:grpSpPr bwMode="auto">
          <a:xfrm>
            <a:off x="1835150" y="2917825"/>
            <a:ext cx="1828800" cy="533400"/>
            <a:chOff x="1156" y="1838"/>
            <a:chExt cx="1152" cy="336"/>
          </a:xfrm>
        </p:grpSpPr>
        <p:sp>
          <p:nvSpPr>
            <p:cNvPr id="135175" name="Rectangle 7"/>
            <p:cNvSpPr>
              <a:spLocks noChangeArrowheads="1"/>
            </p:cNvSpPr>
            <p:nvPr/>
          </p:nvSpPr>
          <p:spPr bwMode="auto">
            <a:xfrm>
              <a:off x="1348" y="1838"/>
              <a:ext cx="960" cy="336"/>
            </a:xfrm>
            <a:prstGeom prst="rect">
              <a:avLst/>
            </a:prstGeom>
            <a:solidFill>
              <a:srgbClr val="FF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2400" b="1"/>
                <a:t>发送设备</a:t>
              </a:r>
            </a:p>
          </p:txBody>
        </p:sp>
        <p:cxnSp>
          <p:nvCxnSpPr>
            <p:cNvPr id="135176" name="AutoShape 8"/>
            <p:cNvCxnSpPr>
              <a:cxnSpLocks noChangeShapeType="1"/>
            </p:cNvCxnSpPr>
            <p:nvPr/>
          </p:nvCxnSpPr>
          <p:spPr bwMode="auto">
            <a:xfrm>
              <a:off x="1156" y="2030"/>
              <a:ext cx="192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  <p:grpSp>
        <p:nvGrpSpPr>
          <p:cNvPr id="135187" name="Group 19"/>
          <p:cNvGrpSpPr>
            <a:grpSpLocks/>
          </p:cNvGrpSpPr>
          <p:nvPr/>
        </p:nvGrpSpPr>
        <p:grpSpPr bwMode="auto">
          <a:xfrm>
            <a:off x="3663950" y="2917825"/>
            <a:ext cx="1600200" cy="533400"/>
            <a:chOff x="2308" y="1838"/>
            <a:chExt cx="1008" cy="336"/>
          </a:xfrm>
        </p:grpSpPr>
        <p:sp>
          <p:nvSpPr>
            <p:cNvPr id="135177" name="Rectangle 9"/>
            <p:cNvSpPr>
              <a:spLocks noChangeArrowheads="1"/>
            </p:cNvSpPr>
            <p:nvPr/>
          </p:nvSpPr>
          <p:spPr bwMode="auto">
            <a:xfrm>
              <a:off x="2548" y="1838"/>
              <a:ext cx="768" cy="33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2400" b="1"/>
                <a:t>信道</a:t>
              </a:r>
            </a:p>
          </p:txBody>
        </p:sp>
        <p:cxnSp>
          <p:nvCxnSpPr>
            <p:cNvPr id="135178" name="AutoShape 10"/>
            <p:cNvCxnSpPr>
              <a:cxnSpLocks noChangeShapeType="1"/>
              <a:stCxn id="135175" idx="3"/>
              <a:endCxn id="135177" idx="1"/>
            </p:cNvCxnSpPr>
            <p:nvPr/>
          </p:nvCxnSpPr>
          <p:spPr bwMode="auto">
            <a:xfrm>
              <a:off x="2308" y="2006"/>
              <a:ext cx="24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  <p:grpSp>
        <p:nvGrpSpPr>
          <p:cNvPr id="135189" name="Group 21"/>
          <p:cNvGrpSpPr>
            <a:grpSpLocks/>
          </p:cNvGrpSpPr>
          <p:nvPr/>
        </p:nvGrpSpPr>
        <p:grpSpPr bwMode="auto">
          <a:xfrm>
            <a:off x="4044950" y="3451225"/>
            <a:ext cx="1219200" cy="914400"/>
            <a:chOff x="2548" y="2174"/>
            <a:chExt cx="768" cy="576"/>
          </a:xfrm>
        </p:grpSpPr>
        <p:sp>
          <p:nvSpPr>
            <p:cNvPr id="135179" name="Rectangle 11"/>
            <p:cNvSpPr>
              <a:spLocks noChangeArrowheads="1"/>
            </p:cNvSpPr>
            <p:nvPr/>
          </p:nvSpPr>
          <p:spPr bwMode="auto">
            <a:xfrm>
              <a:off x="2548" y="2414"/>
              <a:ext cx="768" cy="33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2800" b="1"/>
                <a:t>噪声源</a:t>
              </a:r>
            </a:p>
          </p:txBody>
        </p:sp>
        <p:cxnSp>
          <p:nvCxnSpPr>
            <p:cNvPr id="135180" name="AutoShape 12"/>
            <p:cNvCxnSpPr>
              <a:cxnSpLocks noChangeShapeType="1"/>
              <a:stCxn id="135179" idx="0"/>
              <a:endCxn id="135177" idx="2"/>
            </p:cNvCxnSpPr>
            <p:nvPr/>
          </p:nvCxnSpPr>
          <p:spPr bwMode="auto">
            <a:xfrm flipV="1">
              <a:off x="2932" y="2174"/>
              <a:ext cx="0" cy="24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  <p:grpSp>
        <p:nvGrpSpPr>
          <p:cNvPr id="135192" name="Group 24"/>
          <p:cNvGrpSpPr>
            <a:grpSpLocks/>
          </p:cNvGrpSpPr>
          <p:nvPr/>
        </p:nvGrpSpPr>
        <p:grpSpPr bwMode="auto">
          <a:xfrm>
            <a:off x="5264150" y="2917825"/>
            <a:ext cx="1905000" cy="533400"/>
            <a:chOff x="3316" y="1838"/>
            <a:chExt cx="1200" cy="336"/>
          </a:xfrm>
        </p:grpSpPr>
        <p:sp>
          <p:nvSpPr>
            <p:cNvPr id="135181" name="Rectangle 13"/>
            <p:cNvSpPr>
              <a:spLocks noChangeArrowheads="1"/>
            </p:cNvSpPr>
            <p:nvPr/>
          </p:nvSpPr>
          <p:spPr bwMode="auto">
            <a:xfrm>
              <a:off x="3556" y="1838"/>
              <a:ext cx="960" cy="336"/>
            </a:xfrm>
            <a:prstGeom prst="rect">
              <a:avLst/>
            </a:prstGeom>
            <a:solidFill>
              <a:srgbClr val="FF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2400" b="1"/>
                <a:t>接收设备</a:t>
              </a:r>
            </a:p>
          </p:txBody>
        </p:sp>
        <p:cxnSp>
          <p:nvCxnSpPr>
            <p:cNvPr id="135182" name="AutoShape 14"/>
            <p:cNvCxnSpPr>
              <a:cxnSpLocks noChangeShapeType="1"/>
              <a:stCxn id="135177" idx="3"/>
              <a:endCxn id="135181" idx="1"/>
            </p:cNvCxnSpPr>
            <p:nvPr/>
          </p:nvCxnSpPr>
          <p:spPr bwMode="auto">
            <a:xfrm>
              <a:off x="3316" y="2006"/>
              <a:ext cx="24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  <p:grpSp>
        <p:nvGrpSpPr>
          <p:cNvPr id="135194" name="Group 26"/>
          <p:cNvGrpSpPr>
            <a:grpSpLocks/>
          </p:cNvGrpSpPr>
          <p:nvPr/>
        </p:nvGrpSpPr>
        <p:grpSpPr bwMode="auto">
          <a:xfrm>
            <a:off x="7164388" y="2924175"/>
            <a:ext cx="1600200" cy="533400"/>
            <a:chOff x="4516" y="1838"/>
            <a:chExt cx="1008" cy="336"/>
          </a:xfrm>
        </p:grpSpPr>
        <p:sp>
          <p:nvSpPr>
            <p:cNvPr id="135183" name="Rectangle 15"/>
            <p:cNvSpPr>
              <a:spLocks noChangeArrowheads="1"/>
            </p:cNvSpPr>
            <p:nvPr/>
          </p:nvSpPr>
          <p:spPr bwMode="auto">
            <a:xfrm>
              <a:off x="4756" y="1838"/>
              <a:ext cx="768" cy="336"/>
            </a:xfrm>
            <a:prstGeom prst="rect">
              <a:avLst/>
            </a:prstGeom>
            <a:solidFill>
              <a:schemeClr val="bg1"/>
            </a:solidFill>
            <a:ln w="3810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2400" b="1"/>
                <a:t>信宿</a:t>
              </a:r>
            </a:p>
          </p:txBody>
        </p:sp>
        <p:cxnSp>
          <p:nvCxnSpPr>
            <p:cNvPr id="135184" name="AutoShape 16"/>
            <p:cNvCxnSpPr>
              <a:cxnSpLocks noChangeShapeType="1"/>
              <a:stCxn id="135181" idx="3"/>
              <a:endCxn id="135183" idx="1"/>
            </p:cNvCxnSpPr>
            <p:nvPr/>
          </p:nvCxnSpPr>
          <p:spPr bwMode="auto">
            <a:xfrm>
              <a:off x="4516" y="2006"/>
              <a:ext cx="228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  <p:sp>
        <p:nvSpPr>
          <p:cNvPr id="135186" name="AutoShape 18"/>
          <p:cNvSpPr>
            <a:spLocks noChangeArrowheads="1"/>
          </p:cNvSpPr>
          <p:nvPr/>
        </p:nvSpPr>
        <p:spPr bwMode="auto">
          <a:xfrm>
            <a:off x="2051050" y="3716338"/>
            <a:ext cx="1944688" cy="792162"/>
          </a:xfrm>
          <a:prstGeom prst="wedgeRoundRectCallout">
            <a:avLst>
              <a:gd name="adj1" fmla="val -28856"/>
              <a:gd name="adj2" fmla="val -8246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/>
              <a:t>如调制器、功率放大器、天线等</a:t>
            </a:r>
          </a:p>
        </p:txBody>
      </p:sp>
      <p:sp>
        <p:nvSpPr>
          <p:cNvPr id="135188" name="AutoShape 20"/>
          <p:cNvSpPr>
            <a:spLocks noChangeArrowheads="1"/>
          </p:cNvSpPr>
          <p:nvPr/>
        </p:nvSpPr>
        <p:spPr bwMode="auto">
          <a:xfrm>
            <a:off x="3563938" y="1412875"/>
            <a:ext cx="1944687" cy="1223963"/>
          </a:xfrm>
          <a:prstGeom prst="wedgeRoundRectCallout">
            <a:avLst>
              <a:gd name="adj1" fmla="val -7389"/>
              <a:gd name="adj2" fmla="val 7153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/>
              <a:t>如双绞线、光纤、同轴电缆等。</a:t>
            </a:r>
          </a:p>
          <a:p>
            <a:pPr algn="ctr"/>
            <a:r>
              <a:rPr lang="zh-CN" altLang="en-US"/>
              <a:t>注意：自由空间也是一种信道</a:t>
            </a:r>
          </a:p>
        </p:txBody>
      </p:sp>
      <p:pic>
        <p:nvPicPr>
          <p:cNvPr id="135190" name="Picture 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1413" y="2349500"/>
            <a:ext cx="1008062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5191" name="AutoShape 23"/>
          <p:cNvSpPr>
            <a:spLocks noChangeArrowheads="1"/>
          </p:cNvSpPr>
          <p:nvPr/>
        </p:nvSpPr>
        <p:spPr bwMode="auto">
          <a:xfrm>
            <a:off x="2843213" y="4797425"/>
            <a:ext cx="2305050" cy="1008063"/>
          </a:xfrm>
          <a:prstGeom prst="wedgeRoundRectCallout">
            <a:avLst>
              <a:gd name="adj1" fmla="val 39806"/>
              <a:gd name="adj2" fmla="val -9078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/>
              <a:t>是一种随机信号，对通信有害，</a:t>
            </a:r>
          </a:p>
          <a:p>
            <a:pPr algn="ctr"/>
            <a:r>
              <a:rPr lang="zh-CN" altLang="en-US"/>
              <a:t>但不可避免。</a:t>
            </a:r>
          </a:p>
        </p:txBody>
      </p:sp>
      <p:sp>
        <p:nvSpPr>
          <p:cNvPr id="135193" name="AutoShape 25"/>
          <p:cNvSpPr>
            <a:spLocks noChangeArrowheads="1"/>
          </p:cNvSpPr>
          <p:nvPr/>
        </p:nvSpPr>
        <p:spPr bwMode="auto">
          <a:xfrm>
            <a:off x="5508625" y="3716338"/>
            <a:ext cx="1944688" cy="792162"/>
          </a:xfrm>
          <a:prstGeom prst="wedgeRoundRectCallout">
            <a:avLst>
              <a:gd name="adj1" fmla="val -28856"/>
              <a:gd name="adj2" fmla="val -8246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/>
              <a:t>与是发送设备处理的“逆过程”</a:t>
            </a:r>
          </a:p>
        </p:txBody>
      </p:sp>
      <p:sp>
        <p:nvSpPr>
          <p:cNvPr id="135195" name="AutoShape 27"/>
          <p:cNvSpPr>
            <a:spLocks noChangeArrowheads="1"/>
          </p:cNvSpPr>
          <p:nvPr/>
        </p:nvSpPr>
        <p:spPr bwMode="auto">
          <a:xfrm>
            <a:off x="6443663" y="4581525"/>
            <a:ext cx="2089150" cy="1368425"/>
          </a:xfrm>
          <a:prstGeom prst="wedgeRoundRectCallout">
            <a:avLst>
              <a:gd name="adj1" fmla="val 35639"/>
              <a:gd name="adj2" fmla="val -13352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/>
              <a:t>在本书中，特指将电信号还原成原始信息的设备，如扬声器等</a:t>
            </a:r>
          </a:p>
        </p:txBody>
      </p:sp>
      <p:pic>
        <p:nvPicPr>
          <p:cNvPr id="135196" name="Picture 2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2349500"/>
            <a:ext cx="1008063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5203" name="Picture 35" descr="各种小喇叭、音乐、电话gif图标 - 4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85113" y="2420938"/>
            <a:ext cx="549275" cy="439737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135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13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5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35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35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135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5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135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000"/>
                                        <p:tgtEl>
                                          <p:spTgt spid="135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135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5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35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0"/>
                                        <p:tgtEl>
                                          <p:spTgt spid="135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135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5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35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35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2000"/>
                                        <p:tgtEl>
                                          <p:spTgt spid="135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000"/>
                                        <p:tgtEl>
                                          <p:spTgt spid="135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5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35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135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2" grpId="0" animBg="1"/>
      <p:bldP spid="135173" grpId="0" animBg="1"/>
      <p:bldP spid="135173" grpId="1" animBg="1"/>
      <p:bldP spid="135186" grpId="0" animBg="1"/>
      <p:bldP spid="135186" grpId="1" animBg="1"/>
      <p:bldP spid="135188" grpId="0" animBg="1"/>
      <p:bldP spid="135188" grpId="1" animBg="1"/>
      <p:bldP spid="135191" grpId="0" animBg="1"/>
      <p:bldP spid="135191" grpId="1" animBg="1"/>
      <p:bldP spid="135193" grpId="0" animBg="1"/>
      <p:bldP spid="135193" grpId="1" animBg="1"/>
      <p:bldP spid="13519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836613"/>
            <a:ext cx="8424863" cy="4537075"/>
          </a:xfrm>
        </p:spPr>
        <p:txBody>
          <a:bodyPr/>
          <a:lstStyle/>
          <a:p>
            <a:r>
              <a:rPr lang="zh-CN" altLang="en-US" dirty="0"/>
              <a:t>在上述通用模型中，发送设备对来自信源的信号的处理可能有</a:t>
            </a:r>
            <a:r>
              <a:rPr lang="en-US" altLang="zh-CN" dirty="0"/>
              <a:t>2</a:t>
            </a:r>
            <a:r>
              <a:rPr lang="zh-CN" altLang="en-US" dirty="0"/>
              <a:t>种情况：</a:t>
            </a:r>
          </a:p>
          <a:p>
            <a:pPr lvl="1"/>
            <a:r>
              <a:rPr lang="zh-CN" altLang="en-US" dirty="0"/>
              <a:t>一、直接对模拟信号进行放大和传输（例如无线广播电台、第一代移动通信系统“大哥大”）</a:t>
            </a:r>
          </a:p>
          <a:p>
            <a:pPr lvl="1"/>
            <a:r>
              <a:rPr lang="zh-CN" altLang="en-US" dirty="0"/>
              <a:t>二、把模拟信号转换成数字信号（提高抗噪声性能、且易于加密）后，再进行处理和传输，如数字电视、网络电台、</a:t>
            </a:r>
            <a:r>
              <a:rPr lang="en-US" altLang="zh-CN" dirty="0"/>
              <a:t>2G/3G/4G</a:t>
            </a:r>
            <a:r>
              <a:rPr lang="zh-CN" altLang="en-US" dirty="0"/>
              <a:t>移动通信等</a:t>
            </a:r>
          </a:p>
          <a:p>
            <a:pPr lvl="1">
              <a:buFont typeface="Wingdings" pitchFamily="2" charset="2"/>
              <a:buNone/>
            </a:pPr>
            <a:r>
              <a:rPr lang="zh-CN" altLang="en-US" dirty="0"/>
              <a:t>根据这两种不同情况，我们把</a:t>
            </a:r>
            <a:r>
              <a:rPr lang="zh-CN" altLang="en-US" u="sng" dirty="0"/>
              <a:t>通信系统分为：</a:t>
            </a:r>
            <a:r>
              <a:rPr lang="zh-CN" altLang="en-US" u="sng" dirty="0">
                <a:solidFill>
                  <a:srgbClr val="FF0000"/>
                </a:solidFill>
              </a:rPr>
              <a:t>模拟通信系统</a:t>
            </a:r>
            <a:r>
              <a:rPr lang="zh-CN" altLang="en-US" u="sng" dirty="0"/>
              <a:t>和</a:t>
            </a:r>
            <a:r>
              <a:rPr lang="zh-CN" altLang="en-US" u="sng" dirty="0">
                <a:solidFill>
                  <a:srgbClr val="FF0000"/>
                </a:solidFill>
              </a:rPr>
              <a:t>数字通信系统</a:t>
            </a:r>
            <a:r>
              <a:rPr lang="en-US" altLang="zh-CN" dirty="0"/>
              <a:t>2</a:t>
            </a:r>
            <a:r>
              <a:rPr lang="zh-CN" altLang="en-US" dirty="0"/>
              <a:t>大类</a:t>
            </a:r>
          </a:p>
        </p:txBody>
      </p:sp>
      <p:sp>
        <p:nvSpPr>
          <p:cNvPr id="136196" name="Text Box 4"/>
          <p:cNvSpPr txBox="1">
            <a:spLocks noChangeArrowheads="1"/>
          </p:cNvSpPr>
          <p:nvPr/>
        </p:nvSpPr>
        <p:spPr bwMode="auto">
          <a:xfrm>
            <a:off x="322263" y="5373688"/>
            <a:ext cx="8713787" cy="1004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i="1">
                <a:solidFill>
                  <a:srgbClr val="FF0000"/>
                </a:solidFill>
              </a:rPr>
              <a:t>要点提示：区分模拟还是数字通信系统，要看</a:t>
            </a:r>
            <a:r>
              <a:rPr lang="zh-CN" altLang="en-US" sz="2400" b="1" i="1" u="sng">
                <a:solidFill>
                  <a:srgbClr val="FF0000"/>
                </a:solidFill>
              </a:rPr>
              <a:t>信道</a:t>
            </a:r>
            <a:r>
              <a:rPr lang="zh-CN" altLang="en-US" sz="2400" b="1" i="1">
                <a:solidFill>
                  <a:srgbClr val="FF0000"/>
                </a:solidFill>
              </a:rPr>
              <a:t>中传输的是</a:t>
            </a:r>
          </a:p>
          <a:p>
            <a:pPr>
              <a:spcBef>
                <a:spcPct val="50000"/>
              </a:spcBef>
            </a:pPr>
            <a:r>
              <a:rPr lang="zh-CN" altLang="en-US" sz="2400" b="1" i="1">
                <a:solidFill>
                  <a:srgbClr val="FF0000"/>
                </a:solidFill>
              </a:rPr>
              <a:t>                 模拟信号和还是数字信号</a:t>
            </a:r>
          </a:p>
        </p:txBody>
      </p:sp>
      <p:sp>
        <p:nvSpPr>
          <p:cNvPr id="136197" name="Oval 5"/>
          <p:cNvSpPr>
            <a:spLocks noChangeArrowheads="1"/>
          </p:cNvSpPr>
          <p:nvPr/>
        </p:nvSpPr>
        <p:spPr bwMode="auto">
          <a:xfrm>
            <a:off x="6516688" y="5300663"/>
            <a:ext cx="792162" cy="649287"/>
          </a:xfrm>
          <a:prstGeom prst="ellips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6" grpId="0" animBg="1"/>
      <p:bldP spid="13619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§1.2.2 </a:t>
            </a:r>
            <a:r>
              <a:rPr lang="zh-CN" altLang="en-US"/>
              <a:t>模拟通信系统模型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414463"/>
            <a:ext cx="8229600" cy="3886200"/>
          </a:xfrm>
        </p:spPr>
        <p:txBody>
          <a:bodyPr/>
          <a:lstStyle/>
          <a:p>
            <a:r>
              <a:rPr lang="zh-CN" altLang="en-US"/>
              <a:t>如下图所示（以调幅</a:t>
            </a:r>
            <a:r>
              <a:rPr lang="en-US" altLang="zh-CN"/>
              <a:t>/AM</a:t>
            </a:r>
            <a:r>
              <a:rPr lang="zh-CN" altLang="en-US"/>
              <a:t>广播为例）：</a:t>
            </a:r>
          </a:p>
        </p:txBody>
      </p:sp>
      <p:sp>
        <p:nvSpPr>
          <p:cNvPr id="137220" name="Rectangle 4"/>
          <p:cNvSpPr>
            <a:spLocks noChangeArrowheads="1"/>
          </p:cNvSpPr>
          <p:nvPr/>
        </p:nvSpPr>
        <p:spPr bwMode="auto">
          <a:xfrm>
            <a:off x="468313" y="2917825"/>
            <a:ext cx="1219200" cy="533400"/>
          </a:xfrm>
          <a:prstGeom prst="rect">
            <a:avLst/>
          </a:prstGeom>
          <a:solidFill>
            <a:srgbClr val="99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1600" b="1"/>
              <a:t>模拟信源</a:t>
            </a:r>
          </a:p>
        </p:txBody>
      </p:sp>
      <p:cxnSp>
        <p:nvCxnSpPr>
          <p:cNvPr id="137222" name="AutoShape 6"/>
          <p:cNvCxnSpPr>
            <a:cxnSpLocks noChangeShapeType="1"/>
            <a:stCxn id="137220" idx="3"/>
            <a:endCxn id="137221" idx="1"/>
          </p:cNvCxnSpPr>
          <p:nvPr/>
        </p:nvCxnSpPr>
        <p:spPr bwMode="auto">
          <a:xfrm>
            <a:off x="1687513" y="3184525"/>
            <a:ext cx="3048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grpSp>
        <p:nvGrpSpPr>
          <p:cNvPr id="137235" name="Group 19"/>
          <p:cNvGrpSpPr>
            <a:grpSpLocks/>
          </p:cNvGrpSpPr>
          <p:nvPr/>
        </p:nvGrpSpPr>
        <p:grpSpPr bwMode="auto">
          <a:xfrm>
            <a:off x="1992313" y="2917825"/>
            <a:ext cx="1905000" cy="533400"/>
            <a:chOff x="1255" y="1838"/>
            <a:chExt cx="1200" cy="336"/>
          </a:xfrm>
        </p:grpSpPr>
        <p:sp>
          <p:nvSpPr>
            <p:cNvPr id="137221" name="Rectangle 5"/>
            <p:cNvSpPr>
              <a:spLocks noChangeArrowheads="1"/>
            </p:cNvSpPr>
            <p:nvPr/>
          </p:nvSpPr>
          <p:spPr bwMode="auto">
            <a:xfrm>
              <a:off x="1255" y="1838"/>
              <a:ext cx="960" cy="336"/>
            </a:xfrm>
            <a:prstGeom prst="rect">
              <a:avLst/>
            </a:prstGeom>
            <a:solidFill>
              <a:srgbClr val="FF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600" b="1"/>
                <a:t>调制器</a:t>
              </a:r>
            </a:p>
          </p:txBody>
        </p:sp>
        <p:cxnSp>
          <p:nvCxnSpPr>
            <p:cNvPr id="137224" name="AutoShape 8"/>
            <p:cNvCxnSpPr>
              <a:cxnSpLocks noChangeShapeType="1"/>
              <a:stCxn id="137221" idx="3"/>
              <a:endCxn id="137223" idx="1"/>
            </p:cNvCxnSpPr>
            <p:nvPr/>
          </p:nvCxnSpPr>
          <p:spPr bwMode="auto">
            <a:xfrm>
              <a:off x="2215" y="2006"/>
              <a:ext cx="24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  <p:grpSp>
        <p:nvGrpSpPr>
          <p:cNvPr id="137266" name="Group 50"/>
          <p:cNvGrpSpPr>
            <a:grpSpLocks/>
          </p:cNvGrpSpPr>
          <p:nvPr/>
        </p:nvGrpSpPr>
        <p:grpSpPr bwMode="auto">
          <a:xfrm>
            <a:off x="3897313" y="2917825"/>
            <a:ext cx="1600200" cy="1447800"/>
            <a:chOff x="2455" y="1838"/>
            <a:chExt cx="1008" cy="912"/>
          </a:xfrm>
        </p:grpSpPr>
        <p:sp>
          <p:nvSpPr>
            <p:cNvPr id="137223" name="Rectangle 7"/>
            <p:cNvSpPr>
              <a:spLocks noChangeArrowheads="1"/>
            </p:cNvSpPr>
            <p:nvPr/>
          </p:nvSpPr>
          <p:spPr bwMode="auto">
            <a:xfrm>
              <a:off x="2455" y="1838"/>
              <a:ext cx="768" cy="33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600" b="1"/>
                <a:t>信道</a:t>
              </a:r>
            </a:p>
          </p:txBody>
        </p:sp>
        <p:sp>
          <p:nvSpPr>
            <p:cNvPr id="137225" name="Rectangle 9"/>
            <p:cNvSpPr>
              <a:spLocks noChangeArrowheads="1"/>
            </p:cNvSpPr>
            <p:nvPr/>
          </p:nvSpPr>
          <p:spPr bwMode="auto">
            <a:xfrm>
              <a:off x="2455" y="2414"/>
              <a:ext cx="768" cy="33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600" b="1"/>
                <a:t>噪声源</a:t>
              </a:r>
            </a:p>
          </p:txBody>
        </p:sp>
        <p:cxnSp>
          <p:nvCxnSpPr>
            <p:cNvPr id="137226" name="AutoShape 10"/>
            <p:cNvCxnSpPr>
              <a:cxnSpLocks noChangeShapeType="1"/>
              <a:stCxn id="137225" idx="0"/>
              <a:endCxn id="137223" idx="2"/>
            </p:cNvCxnSpPr>
            <p:nvPr/>
          </p:nvCxnSpPr>
          <p:spPr bwMode="auto">
            <a:xfrm flipV="1">
              <a:off x="2839" y="2174"/>
              <a:ext cx="0" cy="24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137228" name="AutoShape 12"/>
            <p:cNvCxnSpPr>
              <a:cxnSpLocks noChangeShapeType="1"/>
              <a:stCxn id="137223" idx="3"/>
              <a:endCxn id="137227" idx="1"/>
            </p:cNvCxnSpPr>
            <p:nvPr/>
          </p:nvCxnSpPr>
          <p:spPr bwMode="auto">
            <a:xfrm>
              <a:off x="3223" y="2006"/>
              <a:ext cx="24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  <p:grpSp>
        <p:nvGrpSpPr>
          <p:cNvPr id="137297" name="Group 81"/>
          <p:cNvGrpSpPr>
            <a:grpSpLocks/>
          </p:cNvGrpSpPr>
          <p:nvPr/>
        </p:nvGrpSpPr>
        <p:grpSpPr bwMode="auto">
          <a:xfrm>
            <a:off x="5497513" y="2917825"/>
            <a:ext cx="3124200" cy="533400"/>
            <a:chOff x="3463" y="1838"/>
            <a:chExt cx="1968" cy="336"/>
          </a:xfrm>
        </p:grpSpPr>
        <p:sp>
          <p:nvSpPr>
            <p:cNvPr id="137227" name="Rectangle 11"/>
            <p:cNvSpPr>
              <a:spLocks noChangeArrowheads="1"/>
            </p:cNvSpPr>
            <p:nvPr/>
          </p:nvSpPr>
          <p:spPr bwMode="auto">
            <a:xfrm>
              <a:off x="3463" y="1838"/>
              <a:ext cx="960" cy="336"/>
            </a:xfrm>
            <a:prstGeom prst="rect">
              <a:avLst/>
            </a:prstGeom>
            <a:solidFill>
              <a:srgbClr val="FF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600" b="1"/>
                <a:t>解调器</a:t>
              </a:r>
            </a:p>
          </p:txBody>
        </p:sp>
        <p:sp>
          <p:nvSpPr>
            <p:cNvPr id="137229" name="Rectangle 13"/>
            <p:cNvSpPr>
              <a:spLocks noChangeArrowheads="1"/>
            </p:cNvSpPr>
            <p:nvPr/>
          </p:nvSpPr>
          <p:spPr bwMode="auto">
            <a:xfrm>
              <a:off x="4663" y="1838"/>
              <a:ext cx="768" cy="336"/>
            </a:xfrm>
            <a:prstGeom prst="rect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600" b="1"/>
                <a:t>信宿</a:t>
              </a:r>
            </a:p>
          </p:txBody>
        </p:sp>
        <p:cxnSp>
          <p:nvCxnSpPr>
            <p:cNvPr id="137230" name="AutoShape 14"/>
            <p:cNvCxnSpPr>
              <a:cxnSpLocks noChangeShapeType="1"/>
              <a:stCxn id="137227" idx="3"/>
              <a:endCxn id="137229" idx="1"/>
            </p:cNvCxnSpPr>
            <p:nvPr/>
          </p:nvCxnSpPr>
          <p:spPr bwMode="auto">
            <a:xfrm>
              <a:off x="4423" y="2006"/>
              <a:ext cx="24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  <p:pic>
        <p:nvPicPr>
          <p:cNvPr id="137231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3500438"/>
            <a:ext cx="5762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7232" name="Freeform 16"/>
          <p:cNvSpPr>
            <a:spLocks/>
          </p:cNvSpPr>
          <p:nvPr/>
        </p:nvSpPr>
        <p:spPr bwMode="auto">
          <a:xfrm>
            <a:off x="1258888" y="4581525"/>
            <a:ext cx="1296987" cy="647700"/>
          </a:xfrm>
          <a:custGeom>
            <a:avLst/>
            <a:gdLst/>
            <a:ahLst/>
            <a:cxnLst>
              <a:cxn ang="0">
                <a:pos x="8" y="416"/>
              </a:cxn>
              <a:cxn ang="0">
                <a:pos x="8" y="370"/>
              </a:cxn>
              <a:cxn ang="0">
                <a:pos x="54" y="234"/>
              </a:cxn>
              <a:cxn ang="0">
                <a:pos x="99" y="506"/>
              </a:cxn>
              <a:cxn ang="0">
                <a:pos x="145" y="552"/>
              </a:cxn>
              <a:cxn ang="0">
                <a:pos x="190" y="8"/>
              </a:cxn>
              <a:cxn ang="0">
                <a:pos x="235" y="506"/>
              </a:cxn>
              <a:cxn ang="0">
                <a:pos x="326" y="416"/>
              </a:cxn>
              <a:cxn ang="0">
                <a:pos x="417" y="552"/>
              </a:cxn>
              <a:cxn ang="0">
                <a:pos x="462" y="144"/>
              </a:cxn>
              <a:cxn ang="0">
                <a:pos x="507" y="416"/>
              </a:cxn>
            </a:cxnLst>
            <a:rect l="0" t="0" r="r" b="b"/>
            <a:pathLst>
              <a:path w="507" h="635">
                <a:moveTo>
                  <a:pt x="8" y="416"/>
                </a:moveTo>
                <a:cubicBezTo>
                  <a:pt x="4" y="408"/>
                  <a:pt x="0" y="400"/>
                  <a:pt x="8" y="370"/>
                </a:cubicBezTo>
                <a:cubicBezTo>
                  <a:pt x="16" y="340"/>
                  <a:pt x="39" y="211"/>
                  <a:pt x="54" y="234"/>
                </a:cubicBezTo>
                <a:cubicBezTo>
                  <a:pt x="69" y="257"/>
                  <a:pt x="84" y="453"/>
                  <a:pt x="99" y="506"/>
                </a:cubicBezTo>
                <a:cubicBezTo>
                  <a:pt x="114" y="559"/>
                  <a:pt x="130" y="635"/>
                  <a:pt x="145" y="552"/>
                </a:cubicBezTo>
                <a:cubicBezTo>
                  <a:pt x="160" y="469"/>
                  <a:pt x="175" y="16"/>
                  <a:pt x="190" y="8"/>
                </a:cubicBezTo>
                <a:cubicBezTo>
                  <a:pt x="205" y="0"/>
                  <a:pt x="212" y="438"/>
                  <a:pt x="235" y="506"/>
                </a:cubicBezTo>
                <a:cubicBezTo>
                  <a:pt x="258" y="574"/>
                  <a:pt x="296" y="408"/>
                  <a:pt x="326" y="416"/>
                </a:cubicBezTo>
                <a:cubicBezTo>
                  <a:pt x="356" y="424"/>
                  <a:pt x="394" y="597"/>
                  <a:pt x="417" y="552"/>
                </a:cubicBezTo>
                <a:cubicBezTo>
                  <a:pt x="440" y="507"/>
                  <a:pt x="447" y="167"/>
                  <a:pt x="462" y="144"/>
                </a:cubicBezTo>
                <a:cubicBezTo>
                  <a:pt x="477" y="121"/>
                  <a:pt x="500" y="371"/>
                  <a:pt x="507" y="41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7233" name="AutoShape 17"/>
          <p:cNvSpPr>
            <a:spLocks noChangeArrowheads="1"/>
          </p:cNvSpPr>
          <p:nvPr/>
        </p:nvSpPr>
        <p:spPr bwMode="auto">
          <a:xfrm>
            <a:off x="1187450" y="4508500"/>
            <a:ext cx="1512888" cy="792163"/>
          </a:xfrm>
          <a:prstGeom prst="wedgeRoundRectCallout">
            <a:avLst>
              <a:gd name="adj1" fmla="val -7505"/>
              <a:gd name="adj2" fmla="val -218736"/>
              <a:gd name="adj3" fmla="val 16667"/>
            </a:avLst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137237" name="Text Box 21"/>
          <p:cNvSpPr txBox="1">
            <a:spLocks noChangeArrowheads="1"/>
          </p:cNvSpPr>
          <p:nvPr/>
        </p:nvSpPr>
        <p:spPr bwMode="auto">
          <a:xfrm>
            <a:off x="250825" y="5445125"/>
            <a:ext cx="2519363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i="1">
                <a:solidFill>
                  <a:srgbClr val="FF0000"/>
                </a:solidFill>
              </a:rPr>
              <a:t>人的语音频率在</a:t>
            </a:r>
            <a:r>
              <a:rPr lang="en-US" altLang="zh-CN" b="1" i="1">
                <a:solidFill>
                  <a:srgbClr val="FF0000"/>
                </a:solidFill>
              </a:rPr>
              <a:t>300Hz</a:t>
            </a:r>
            <a:r>
              <a:rPr lang="zh-CN" altLang="en-US" b="1" i="1">
                <a:solidFill>
                  <a:srgbClr val="FF0000"/>
                </a:solidFill>
              </a:rPr>
              <a:t>到</a:t>
            </a:r>
            <a:r>
              <a:rPr lang="en-US" altLang="zh-CN" b="1" i="1">
                <a:solidFill>
                  <a:srgbClr val="FF0000"/>
                </a:solidFill>
              </a:rPr>
              <a:t>4000Hz</a:t>
            </a:r>
            <a:r>
              <a:rPr lang="zh-CN" altLang="en-US" b="1" i="1">
                <a:solidFill>
                  <a:srgbClr val="FF0000"/>
                </a:solidFill>
              </a:rPr>
              <a:t>之间，无法通过天线发射出去</a:t>
            </a:r>
          </a:p>
        </p:txBody>
      </p:sp>
      <p:sp>
        <p:nvSpPr>
          <p:cNvPr id="137238" name="AutoShape 22"/>
          <p:cNvSpPr>
            <a:spLocks noChangeArrowheads="1"/>
          </p:cNvSpPr>
          <p:nvPr/>
        </p:nvSpPr>
        <p:spPr bwMode="auto">
          <a:xfrm>
            <a:off x="3059113" y="4508500"/>
            <a:ext cx="1512887" cy="2160588"/>
          </a:xfrm>
          <a:prstGeom prst="wedgeRoundRectCallout">
            <a:avLst>
              <a:gd name="adj1" fmla="val -7505"/>
              <a:gd name="adj2" fmla="val -111866"/>
              <a:gd name="adj3" fmla="val 16667"/>
            </a:avLst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zh-CN" altLang="zh-CN"/>
          </a:p>
        </p:txBody>
      </p:sp>
      <p:grpSp>
        <p:nvGrpSpPr>
          <p:cNvPr id="137265" name="Group 49"/>
          <p:cNvGrpSpPr>
            <a:grpSpLocks/>
          </p:cNvGrpSpPr>
          <p:nvPr/>
        </p:nvGrpSpPr>
        <p:grpSpPr bwMode="auto">
          <a:xfrm>
            <a:off x="3132138" y="4581525"/>
            <a:ext cx="1296987" cy="1944688"/>
            <a:chOff x="1973" y="2886"/>
            <a:chExt cx="817" cy="1225"/>
          </a:xfrm>
        </p:grpSpPr>
        <p:sp>
          <p:nvSpPr>
            <p:cNvPr id="137239" name="Freeform 23"/>
            <p:cNvSpPr>
              <a:spLocks/>
            </p:cNvSpPr>
            <p:nvPr/>
          </p:nvSpPr>
          <p:spPr bwMode="auto">
            <a:xfrm>
              <a:off x="1973" y="2886"/>
              <a:ext cx="817" cy="408"/>
            </a:xfrm>
            <a:custGeom>
              <a:avLst/>
              <a:gdLst/>
              <a:ahLst/>
              <a:cxnLst>
                <a:cxn ang="0">
                  <a:pos x="8" y="416"/>
                </a:cxn>
                <a:cxn ang="0">
                  <a:pos x="8" y="370"/>
                </a:cxn>
                <a:cxn ang="0">
                  <a:pos x="54" y="234"/>
                </a:cxn>
                <a:cxn ang="0">
                  <a:pos x="99" y="506"/>
                </a:cxn>
                <a:cxn ang="0">
                  <a:pos x="145" y="552"/>
                </a:cxn>
                <a:cxn ang="0">
                  <a:pos x="190" y="8"/>
                </a:cxn>
                <a:cxn ang="0">
                  <a:pos x="235" y="506"/>
                </a:cxn>
                <a:cxn ang="0">
                  <a:pos x="326" y="416"/>
                </a:cxn>
                <a:cxn ang="0">
                  <a:pos x="417" y="552"/>
                </a:cxn>
                <a:cxn ang="0">
                  <a:pos x="462" y="144"/>
                </a:cxn>
                <a:cxn ang="0">
                  <a:pos x="507" y="416"/>
                </a:cxn>
              </a:cxnLst>
              <a:rect l="0" t="0" r="r" b="b"/>
              <a:pathLst>
                <a:path w="507" h="635">
                  <a:moveTo>
                    <a:pt x="8" y="416"/>
                  </a:moveTo>
                  <a:cubicBezTo>
                    <a:pt x="4" y="408"/>
                    <a:pt x="0" y="400"/>
                    <a:pt x="8" y="370"/>
                  </a:cubicBezTo>
                  <a:cubicBezTo>
                    <a:pt x="16" y="340"/>
                    <a:pt x="39" y="211"/>
                    <a:pt x="54" y="234"/>
                  </a:cubicBezTo>
                  <a:cubicBezTo>
                    <a:pt x="69" y="257"/>
                    <a:pt x="84" y="453"/>
                    <a:pt x="99" y="506"/>
                  </a:cubicBezTo>
                  <a:cubicBezTo>
                    <a:pt x="114" y="559"/>
                    <a:pt x="130" y="635"/>
                    <a:pt x="145" y="552"/>
                  </a:cubicBezTo>
                  <a:cubicBezTo>
                    <a:pt x="160" y="469"/>
                    <a:pt x="175" y="16"/>
                    <a:pt x="190" y="8"/>
                  </a:cubicBezTo>
                  <a:cubicBezTo>
                    <a:pt x="205" y="0"/>
                    <a:pt x="212" y="438"/>
                    <a:pt x="235" y="506"/>
                  </a:cubicBezTo>
                  <a:cubicBezTo>
                    <a:pt x="258" y="574"/>
                    <a:pt x="296" y="408"/>
                    <a:pt x="326" y="416"/>
                  </a:cubicBezTo>
                  <a:cubicBezTo>
                    <a:pt x="356" y="424"/>
                    <a:pt x="394" y="597"/>
                    <a:pt x="417" y="552"/>
                  </a:cubicBezTo>
                  <a:cubicBezTo>
                    <a:pt x="440" y="507"/>
                    <a:pt x="447" y="167"/>
                    <a:pt x="462" y="144"/>
                  </a:cubicBezTo>
                  <a:cubicBezTo>
                    <a:pt x="477" y="121"/>
                    <a:pt x="500" y="371"/>
                    <a:pt x="507" y="416"/>
                  </a:cubicBezTo>
                </a:path>
              </a:pathLst>
            </a:custGeom>
            <a:noFill/>
            <a:ln w="9525" cap="flat">
              <a:solidFill>
                <a:srgbClr val="FF0000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40" name="Freeform 24"/>
            <p:cNvSpPr>
              <a:spLocks/>
            </p:cNvSpPr>
            <p:nvPr/>
          </p:nvSpPr>
          <p:spPr bwMode="auto">
            <a:xfrm flipV="1">
              <a:off x="1973" y="3702"/>
              <a:ext cx="817" cy="409"/>
            </a:xfrm>
            <a:custGeom>
              <a:avLst/>
              <a:gdLst/>
              <a:ahLst/>
              <a:cxnLst>
                <a:cxn ang="0">
                  <a:pos x="8" y="416"/>
                </a:cxn>
                <a:cxn ang="0">
                  <a:pos x="8" y="370"/>
                </a:cxn>
                <a:cxn ang="0">
                  <a:pos x="54" y="234"/>
                </a:cxn>
                <a:cxn ang="0">
                  <a:pos x="99" y="506"/>
                </a:cxn>
                <a:cxn ang="0">
                  <a:pos x="145" y="552"/>
                </a:cxn>
                <a:cxn ang="0">
                  <a:pos x="190" y="8"/>
                </a:cxn>
                <a:cxn ang="0">
                  <a:pos x="235" y="506"/>
                </a:cxn>
                <a:cxn ang="0">
                  <a:pos x="326" y="416"/>
                </a:cxn>
                <a:cxn ang="0">
                  <a:pos x="417" y="552"/>
                </a:cxn>
                <a:cxn ang="0">
                  <a:pos x="462" y="144"/>
                </a:cxn>
                <a:cxn ang="0">
                  <a:pos x="507" y="416"/>
                </a:cxn>
              </a:cxnLst>
              <a:rect l="0" t="0" r="r" b="b"/>
              <a:pathLst>
                <a:path w="507" h="635">
                  <a:moveTo>
                    <a:pt x="8" y="416"/>
                  </a:moveTo>
                  <a:cubicBezTo>
                    <a:pt x="4" y="408"/>
                    <a:pt x="0" y="400"/>
                    <a:pt x="8" y="370"/>
                  </a:cubicBezTo>
                  <a:cubicBezTo>
                    <a:pt x="16" y="340"/>
                    <a:pt x="39" y="211"/>
                    <a:pt x="54" y="234"/>
                  </a:cubicBezTo>
                  <a:cubicBezTo>
                    <a:pt x="69" y="257"/>
                    <a:pt x="84" y="453"/>
                    <a:pt x="99" y="506"/>
                  </a:cubicBezTo>
                  <a:cubicBezTo>
                    <a:pt x="114" y="559"/>
                    <a:pt x="130" y="635"/>
                    <a:pt x="145" y="552"/>
                  </a:cubicBezTo>
                  <a:cubicBezTo>
                    <a:pt x="160" y="469"/>
                    <a:pt x="175" y="16"/>
                    <a:pt x="190" y="8"/>
                  </a:cubicBezTo>
                  <a:cubicBezTo>
                    <a:pt x="205" y="0"/>
                    <a:pt x="212" y="438"/>
                    <a:pt x="235" y="506"/>
                  </a:cubicBezTo>
                  <a:cubicBezTo>
                    <a:pt x="258" y="574"/>
                    <a:pt x="296" y="408"/>
                    <a:pt x="326" y="416"/>
                  </a:cubicBezTo>
                  <a:cubicBezTo>
                    <a:pt x="356" y="424"/>
                    <a:pt x="394" y="597"/>
                    <a:pt x="417" y="552"/>
                  </a:cubicBezTo>
                  <a:cubicBezTo>
                    <a:pt x="440" y="507"/>
                    <a:pt x="447" y="167"/>
                    <a:pt x="462" y="144"/>
                  </a:cubicBezTo>
                  <a:cubicBezTo>
                    <a:pt x="477" y="121"/>
                    <a:pt x="500" y="371"/>
                    <a:pt x="507" y="416"/>
                  </a:cubicBezTo>
                </a:path>
              </a:pathLst>
            </a:custGeom>
            <a:noFill/>
            <a:ln w="9525" cap="flat">
              <a:solidFill>
                <a:srgbClr val="FF0000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44" name="Freeform 28"/>
            <p:cNvSpPr>
              <a:spLocks/>
            </p:cNvSpPr>
            <p:nvPr/>
          </p:nvSpPr>
          <p:spPr bwMode="auto">
            <a:xfrm>
              <a:off x="1973" y="3113"/>
              <a:ext cx="45" cy="771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45" name="Freeform 29"/>
            <p:cNvSpPr>
              <a:spLocks/>
            </p:cNvSpPr>
            <p:nvPr/>
          </p:nvSpPr>
          <p:spPr bwMode="auto">
            <a:xfrm>
              <a:off x="2018" y="3067"/>
              <a:ext cx="46" cy="907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47" name="Freeform 31"/>
            <p:cNvSpPr>
              <a:spLocks/>
            </p:cNvSpPr>
            <p:nvPr/>
          </p:nvSpPr>
          <p:spPr bwMode="auto">
            <a:xfrm>
              <a:off x="2064" y="3113"/>
              <a:ext cx="45" cy="771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48" name="Freeform 32"/>
            <p:cNvSpPr>
              <a:spLocks/>
            </p:cNvSpPr>
            <p:nvPr/>
          </p:nvSpPr>
          <p:spPr bwMode="auto">
            <a:xfrm>
              <a:off x="2109" y="3158"/>
              <a:ext cx="45" cy="635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49" name="Freeform 33"/>
            <p:cNvSpPr>
              <a:spLocks/>
            </p:cNvSpPr>
            <p:nvPr/>
          </p:nvSpPr>
          <p:spPr bwMode="auto">
            <a:xfrm>
              <a:off x="2154" y="3249"/>
              <a:ext cx="46" cy="499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50" name="Freeform 34"/>
            <p:cNvSpPr>
              <a:spLocks/>
            </p:cNvSpPr>
            <p:nvPr/>
          </p:nvSpPr>
          <p:spPr bwMode="auto">
            <a:xfrm>
              <a:off x="2200" y="3203"/>
              <a:ext cx="45" cy="681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51" name="Freeform 35"/>
            <p:cNvSpPr>
              <a:spLocks/>
            </p:cNvSpPr>
            <p:nvPr/>
          </p:nvSpPr>
          <p:spPr bwMode="auto">
            <a:xfrm>
              <a:off x="2245" y="3067"/>
              <a:ext cx="45" cy="1043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52" name="Freeform 36"/>
            <p:cNvSpPr>
              <a:spLocks/>
            </p:cNvSpPr>
            <p:nvPr/>
          </p:nvSpPr>
          <p:spPr bwMode="auto">
            <a:xfrm>
              <a:off x="2245" y="2886"/>
              <a:ext cx="46" cy="1043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53" name="Freeform 37"/>
            <p:cNvSpPr>
              <a:spLocks/>
            </p:cNvSpPr>
            <p:nvPr/>
          </p:nvSpPr>
          <p:spPr bwMode="auto">
            <a:xfrm>
              <a:off x="2291" y="3067"/>
              <a:ext cx="45" cy="771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54" name="Freeform 38"/>
            <p:cNvSpPr>
              <a:spLocks/>
            </p:cNvSpPr>
            <p:nvPr/>
          </p:nvSpPr>
          <p:spPr bwMode="auto">
            <a:xfrm>
              <a:off x="2336" y="3159"/>
              <a:ext cx="45" cy="679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55" name="Freeform 39"/>
            <p:cNvSpPr>
              <a:spLocks/>
            </p:cNvSpPr>
            <p:nvPr/>
          </p:nvSpPr>
          <p:spPr bwMode="auto">
            <a:xfrm>
              <a:off x="2381" y="3203"/>
              <a:ext cx="45" cy="635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56" name="Freeform 40"/>
            <p:cNvSpPr>
              <a:spLocks/>
            </p:cNvSpPr>
            <p:nvPr/>
          </p:nvSpPr>
          <p:spPr bwMode="auto">
            <a:xfrm>
              <a:off x="2426" y="3158"/>
              <a:ext cx="46" cy="680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57" name="Freeform 41"/>
            <p:cNvSpPr>
              <a:spLocks/>
            </p:cNvSpPr>
            <p:nvPr/>
          </p:nvSpPr>
          <p:spPr bwMode="auto">
            <a:xfrm>
              <a:off x="2472" y="3113"/>
              <a:ext cx="45" cy="771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58" name="Freeform 42"/>
            <p:cNvSpPr>
              <a:spLocks/>
            </p:cNvSpPr>
            <p:nvPr/>
          </p:nvSpPr>
          <p:spPr bwMode="auto">
            <a:xfrm>
              <a:off x="2517" y="3158"/>
              <a:ext cx="45" cy="680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59" name="Freeform 43"/>
            <p:cNvSpPr>
              <a:spLocks/>
            </p:cNvSpPr>
            <p:nvPr/>
          </p:nvSpPr>
          <p:spPr bwMode="auto">
            <a:xfrm>
              <a:off x="2562" y="3203"/>
              <a:ext cx="46" cy="590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60" name="Freeform 44"/>
            <p:cNvSpPr>
              <a:spLocks/>
            </p:cNvSpPr>
            <p:nvPr/>
          </p:nvSpPr>
          <p:spPr bwMode="auto">
            <a:xfrm>
              <a:off x="2608" y="3203"/>
              <a:ext cx="45" cy="590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61" name="Freeform 45"/>
            <p:cNvSpPr>
              <a:spLocks/>
            </p:cNvSpPr>
            <p:nvPr/>
          </p:nvSpPr>
          <p:spPr bwMode="auto">
            <a:xfrm>
              <a:off x="2653" y="3158"/>
              <a:ext cx="45" cy="771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63" name="Freeform 47"/>
            <p:cNvSpPr>
              <a:spLocks/>
            </p:cNvSpPr>
            <p:nvPr/>
          </p:nvSpPr>
          <p:spPr bwMode="auto">
            <a:xfrm>
              <a:off x="2699" y="3022"/>
              <a:ext cx="45" cy="1043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64" name="Freeform 48"/>
            <p:cNvSpPr>
              <a:spLocks/>
            </p:cNvSpPr>
            <p:nvPr/>
          </p:nvSpPr>
          <p:spPr bwMode="auto">
            <a:xfrm>
              <a:off x="2744" y="3067"/>
              <a:ext cx="45" cy="817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7267" name="AutoShape 51"/>
          <p:cNvSpPr>
            <a:spLocks noChangeArrowheads="1"/>
          </p:cNvSpPr>
          <p:nvPr/>
        </p:nvSpPr>
        <p:spPr bwMode="auto">
          <a:xfrm>
            <a:off x="5076825" y="4508500"/>
            <a:ext cx="1512888" cy="1152525"/>
          </a:xfrm>
          <a:prstGeom prst="wedgeRoundRectCallout">
            <a:avLst>
              <a:gd name="adj1" fmla="val -37514"/>
              <a:gd name="adj2" fmla="val -165153"/>
              <a:gd name="adj3" fmla="val 16667"/>
            </a:avLst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zh-CN" altLang="zh-CN"/>
          </a:p>
        </p:txBody>
      </p:sp>
      <p:grpSp>
        <p:nvGrpSpPr>
          <p:cNvPr id="137268" name="Group 52"/>
          <p:cNvGrpSpPr>
            <a:grpSpLocks/>
          </p:cNvGrpSpPr>
          <p:nvPr/>
        </p:nvGrpSpPr>
        <p:grpSpPr bwMode="auto">
          <a:xfrm>
            <a:off x="5148263" y="4652963"/>
            <a:ext cx="1296987" cy="863600"/>
            <a:chOff x="1973" y="2886"/>
            <a:chExt cx="817" cy="1225"/>
          </a:xfrm>
        </p:grpSpPr>
        <p:sp>
          <p:nvSpPr>
            <p:cNvPr id="137269" name="Freeform 53"/>
            <p:cNvSpPr>
              <a:spLocks/>
            </p:cNvSpPr>
            <p:nvPr/>
          </p:nvSpPr>
          <p:spPr bwMode="auto">
            <a:xfrm>
              <a:off x="1973" y="2886"/>
              <a:ext cx="817" cy="408"/>
            </a:xfrm>
            <a:custGeom>
              <a:avLst/>
              <a:gdLst/>
              <a:ahLst/>
              <a:cxnLst>
                <a:cxn ang="0">
                  <a:pos x="8" y="416"/>
                </a:cxn>
                <a:cxn ang="0">
                  <a:pos x="8" y="370"/>
                </a:cxn>
                <a:cxn ang="0">
                  <a:pos x="54" y="234"/>
                </a:cxn>
                <a:cxn ang="0">
                  <a:pos x="99" y="506"/>
                </a:cxn>
                <a:cxn ang="0">
                  <a:pos x="145" y="552"/>
                </a:cxn>
                <a:cxn ang="0">
                  <a:pos x="190" y="8"/>
                </a:cxn>
                <a:cxn ang="0">
                  <a:pos x="235" y="506"/>
                </a:cxn>
                <a:cxn ang="0">
                  <a:pos x="326" y="416"/>
                </a:cxn>
                <a:cxn ang="0">
                  <a:pos x="417" y="552"/>
                </a:cxn>
                <a:cxn ang="0">
                  <a:pos x="462" y="144"/>
                </a:cxn>
                <a:cxn ang="0">
                  <a:pos x="507" y="416"/>
                </a:cxn>
              </a:cxnLst>
              <a:rect l="0" t="0" r="r" b="b"/>
              <a:pathLst>
                <a:path w="507" h="635">
                  <a:moveTo>
                    <a:pt x="8" y="416"/>
                  </a:moveTo>
                  <a:cubicBezTo>
                    <a:pt x="4" y="408"/>
                    <a:pt x="0" y="400"/>
                    <a:pt x="8" y="370"/>
                  </a:cubicBezTo>
                  <a:cubicBezTo>
                    <a:pt x="16" y="340"/>
                    <a:pt x="39" y="211"/>
                    <a:pt x="54" y="234"/>
                  </a:cubicBezTo>
                  <a:cubicBezTo>
                    <a:pt x="69" y="257"/>
                    <a:pt x="84" y="453"/>
                    <a:pt x="99" y="506"/>
                  </a:cubicBezTo>
                  <a:cubicBezTo>
                    <a:pt x="114" y="559"/>
                    <a:pt x="130" y="635"/>
                    <a:pt x="145" y="552"/>
                  </a:cubicBezTo>
                  <a:cubicBezTo>
                    <a:pt x="160" y="469"/>
                    <a:pt x="175" y="16"/>
                    <a:pt x="190" y="8"/>
                  </a:cubicBezTo>
                  <a:cubicBezTo>
                    <a:pt x="205" y="0"/>
                    <a:pt x="212" y="438"/>
                    <a:pt x="235" y="506"/>
                  </a:cubicBezTo>
                  <a:cubicBezTo>
                    <a:pt x="258" y="574"/>
                    <a:pt x="296" y="408"/>
                    <a:pt x="326" y="416"/>
                  </a:cubicBezTo>
                  <a:cubicBezTo>
                    <a:pt x="356" y="424"/>
                    <a:pt x="394" y="597"/>
                    <a:pt x="417" y="552"/>
                  </a:cubicBezTo>
                  <a:cubicBezTo>
                    <a:pt x="440" y="507"/>
                    <a:pt x="447" y="167"/>
                    <a:pt x="462" y="144"/>
                  </a:cubicBezTo>
                  <a:cubicBezTo>
                    <a:pt x="477" y="121"/>
                    <a:pt x="500" y="371"/>
                    <a:pt x="507" y="416"/>
                  </a:cubicBezTo>
                </a:path>
              </a:pathLst>
            </a:custGeom>
            <a:noFill/>
            <a:ln w="9525" cap="flat">
              <a:solidFill>
                <a:srgbClr val="FF0000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70" name="Freeform 54"/>
            <p:cNvSpPr>
              <a:spLocks/>
            </p:cNvSpPr>
            <p:nvPr/>
          </p:nvSpPr>
          <p:spPr bwMode="auto">
            <a:xfrm flipV="1">
              <a:off x="1973" y="3702"/>
              <a:ext cx="817" cy="409"/>
            </a:xfrm>
            <a:custGeom>
              <a:avLst/>
              <a:gdLst/>
              <a:ahLst/>
              <a:cxnLst>
                <a:cxn ang="0">
                  <a:pos x="8" y="416"/>
                </a:cxn>
                <a:cxn ang="0">
                  <a:pos x="8" y="370"/>
                </a:cxn>
                <a:cxn ang="0">
                  <a:pos x="54" y="234"/>
                </a:cxn>
                <a:cxn ang="0">
                  <a:pos x="99" y="506"/>
                </a:cxn>
                <a:cxn ang="0">
                  <a:pos x="145" y="552"/>
                </a:cxn>
                <a:cxn ang="0">
                  <a:pos x="190" y="8"/>
                </a:cxn>
                <a:cxn ang="0">
                  <a:pos x="235" y="506"/>
                </a:cxn>
                <a:cxn ang="0">
                  <a:pos x="326" y="416"/>
                </a:cxn>
                <a:cxn ang="0">
                  <a:pos x="417" y="552"/>
                </a:cxn>
                <a:cxn ang="0">
                  <a:pos x="462" y="144"/>
                </a:cxn>
                <a:cxn ang="0">
                  <a:pos x="507" y="416"/>
                </a:cxn>
              </a:cxnLst>
              <a:rect l="0" t="0" r="r" b="b"/>
              <a:pathLst>
                <a:path w="507" h="635">
                  <a:moveTo>
                    <a:pt x="8" y="416"/>
                  </a:moveTo>
                  <a:cubicBezTo>
                    <a:pt x="4" y="408"/>
                    <a:pt x="0" y="400"/>
                    <a:pt x="8" y="370"/>
                  </a:cubicBezTo>
                  <a:cubicBezTo>
                    <a:pt x="16" y="340"/>
                    <a:pt x="39" y="211"/>
                    <a:pt x="54" y="234"/>
                  </a:cubicBezTo>
                  <a:cubicBezTo>
                    <a:pt x="69" y="257"/>
                    <a:pt x="84" y="453"/>
                    <a:pt x="99" y="506"/>
                  </a:cubicBezTo>
                  <a:cubicBezTo>
                    <a:pt x="114" y="559"/>
                    <a:pt x="130" y="635"/>
                    <a:pt x="145" y="552"/>
                  </a:cubicBezTo>
                  <a:cubicBezTo>
                    <a:pt x="160" y="469"/>
                    <a:pt x="175" y="16"/>
                    <a:pt x="190" y="8"/>
                  </a:cubicBezTo>
                  <a:cubicBezTo>
                    <a:pt x="205" y="0"/>
                    <a:pt x="212" y="438"/>
                    <a:pt x="235" y="506"/>
                  </a:cubicBezTo>
                  <a:cubicBezTo>
                    <a:pt x="258" y="574"/>
                    <a:pt x="296" y="408"/>
                    <a:pt x="326" y="416"/>
                  </a:cubicBezTo>
                  <a:cubicBezTo>
                    <a:pt x="356" y="424"/>
                    <a:pt x="394" y="597"/>
                    <a:pt x="417" y="552"/>
                  </a:cubicBezTo>
                  <a:cubicBezTo>
                    <a:pt x="440" y="507"/>
                    <a:pt x="447" y="167"/>
                    <a:pt x="462" y="144"/>
                  </a:cubicBezTo>
                  <a:cubicBezTo>
                    <a:pt x="477" y="121"/>
                    <a:pt x="500" y="371"/>
                    <a:pt x="507" y="416"/>
                  </a:cubicBezTo>
                </a:path>
              </a:pathLst>
            </a:custGeom>
            <a:noFill/>
            <a:ln w="9525" cap="flat">
              <a:solidFill>
                <a:srgbClr val="FF0000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71" name="Freeform 55"/>
            <p:cNvSpPr>
              <a:spLocks/>
            </p:cNvSpPr>
            <p:nvPr/>
          </p:nvSpPr>
          <p:spPr bwMode="auto">
            <a:xfrm>
              <a:off x="1973" y="3113"/>
              <a:ext cx="45" cy="771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72" name="Freeform 56"/>
            <p:cNvSpPr>
              <a:spLocks/>
            </p:cNvSpPr>
            <p:nvPr/>
          </p:nvSpPr>
          <p:spPr bwMode="auto">
            <a:xfrm>
              <a:off x="2018" y="3067"/>
              <a:ext cx="46" cy="907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73" name="Freeform 57"/>
            <p:cNvSpPr>
              <a:spLocks/>
            </p:cNvSpPr>
            <p:nvPr/>
          </p:nvSpPr>
          <p:spPr bwMode="auto">
            <a:xfrm>
              <a:off x="2064" y="3113"/>
              <a:ext cx="45" cy="771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74" name="Freeform 58"/>
            <p:cNvSpPr>
              <a:spLocks/>
            </p:cNvSpPr>
            <p:nvPr/>
          </p:nvSpPr>
          <p:spPr bwMode="auto">
            <a:xfrm>
              <a:off x="2109" y="3158"/>
              <a:ext cx="45" cy="635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75" name="Freeform 59"/>
            <p:cNvSpPr>
              <a:spLocks/>
            </p:cNvSpPr>
            <p:nvPr/>
          </p:nvSpPr>
          <p:spPr bwMode="auto">
            <a:xfrm>
              <a:off x="2154" y="3249"/>
              <a:ext cx="46" cy="499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76" name="Freeform 60"/>
            <p:cNvSpPr>
              <a:spLocks/>
            </p:cNvSpPr>
            <p:nvPr/>
          </p:nvSpPr>
          <p:spPr bwMode="auto">
            <a:xfrm>
              <a:off x="2200" y="3203"/>
              <a:ext cx="45" cy="681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77" name="Freeform 61"/>
            <p:cNvSpPr>
              <a:spLocks/>
            </p:cNvSpPr>
            <p:nvPr/>
          </p:nvSpPr>
          <p:spPr bwMode="auto">
            <a:xfrm>
              <a:off x="2245" y="3067"/>
              <a:ext cx="45" cy="1043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78" name="Freeform 62"/>
            <p:cNvSpPr>
              <a:spLocks/>
            </p:cNvSpPr>
            <p:nvPr/>
          </p:nvSpPr>
          <p:spPr bwMode="auto">
            <a:xfrm>
              <a:off x="2245" y="2886"/>
              <a:ext cx="46" cy="1043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79" name="Freeform 63"/>
            <p:cNvSpPr>
              <a:spLocks/>
            </p:cNvSpPr>
            <p:nvPr/>
          </p:nvSpPr>
          <p:spPr bwMode="auto">
            <a:xfrm>
              <a:off x="2291" y="3067"/>
              <a:ext cx="45" cy="771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80" name="Freeform 64"/>
            <p:cNvSpPr>
              <a:spLocks/>
            </p:cNvSpPr>
            <p:nvPr/>
          </p:nvSpPr>
          <p:spPr bwMode="auto">
            <a:xfrm>
              <a:off x="2336" y="3159"/>
              <a:ext cx="45" cy="679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81" name="Freeform 65"/>
            <p:cNvSpPr>
              <a:spLocks/>
            </p:cNvSpPr>
            <p:nvPr/>
          </p:nvSpPr>
          <p:spPr bwMode="auto">
            <a:xfrm>
              <a:off x="2381" y="3203"/>
              <a:ext cx="45" cy="635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82" name="Freeform 66"/>
            <p:cNvSpPr>
              <a:spLocks/>
            </p:cNvSpPr>
            <p:nvPr/>
          </p:nvSpPr>
          <p:spPr bwMode="auto">
            <a:xfrm>
              <a:off x="2426" y="3158"/>
              <a:ext cx="46" cy="680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83" name="Freeform 67"/>
            <p:cNvSpPr>
              <a:spLocks/>
            </p:cNvSpPr>
            <p:nvPr/>
          </p:nvSpPr>
          <p:spPr bwMode="auto">
            <a:xfrm>
              <a:off x="2472" y="3113"/>
              <a:ext cx="45" cy="771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84" name="Freeform 68"/>
            <p:cNvSpPr>
              <a:spLocks/>
            </p:cNvSpPr>
            <p:nvPr/>
          </p:nvSpPr>
          <p:spPr bwMode="auto">
            <a:xfrm>
              <a:off x="2517" y="3158"/>
              <a:ext cx="45" cy="680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85" name="Freeform 69"/>
            <p:cNvSpPr>
              <a:spLocks/>
            </p:cNvSpPr>
            <p:nvPr/>
          </p:nvSpPr>
          <p:spPr bwMode="auto">
            <a:xfrm>
              <a:off x="2562" y="3203"/>
              <a:ext cx="46" cy="590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86" name="Freeform 70"/>
            <p:cNvSpPr>
              <a:spLocks/>
            </p:cNvSpPr>
            <p:nvPr/>
          </p:nvSpPr>
          <p:spPr bwMode="auto">
            <a:xfrm>
              <a:off x="2608" y="3203"/>
              <a:ext cx="45" cy="590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87" name="Freeform 71"/>
            <p:cNvSpPr>
              <a:spLocks/>
            </p:cNvSpPr>
            <p:nvPr/>
          </p:nvSpPr>
          <p:spPr bwMode="auto">
            <a:xfrm>
              <a:off x="2653" y="3158"/>
              <a:ext cx="45" cy="771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88" name="Freeform 72"/>
            <p:cNvSpPr>
              <a:spLocks/>
            </p:cNvSpPr>
            <p:nvPr/>
          </p:nvSpPr>
          <p:spPr bwMode="auto">
            <a:xfrm>
              <a:off x="2699" y="3022"/>
              <a:ext cx="45" cy="1043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289" name="Freeform 73"/>
            <p:cNvSpPr>
              <a:spLocks/>
            </p:cNvSpPr>
            <p:nvPr/>
          </p:nvSpPr>
          <p:spPr bwMode="auto">
            <a:xfrm>
              <a:off x="2744" y="3067"/>
              <a:ext cx="45" cy="817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90" y="227"/>
                </a:cxn>
                <a:cxn ang="0">
                  <a:pos x="181" y="45"/>
                </a:cxn>
                <a:cxn ang="0">
                  <a:pos x="317" y="499"/>
                </a:cxn>
                <a:cxn ang="0">
                  <a:pos x="408" y="1134"/>
                </a:cxn>
                <a:cxn ang="0">
                  <a:pos x="589" y="1451"/>
                </a:cxn>
                <a:cxn ang="0">
                  <a:pos x="725" y="726"/>
                </a:cxn>
              </a:cxnLst>
              <a:rect l="0" t="0" r="r" b="b"/>
              <a:pathLst>
                <a:path w="725" h="1519">
                  <a:moveTo>
                    <a:pt x="0" y="771"/>
                  </a:moveTo>
                  <a:cubicBezTo>
                    <a:pt x="30" y="559"/>
                    <a:pt x="60" y="348"/>
                    <a:pt x="90" y="227"/>
                  </a:cubicBezTo>
                  <a:cubicBezTo>
                    <a:pt x="120" y="106"/>
                    <a:pt x="143" y="0"/>
                    <a:pt x="181" y="45"/>
                  </a:cubicBezTo>
                  <a:cubicBezTo>
                    <a:pt x="219" y="90"/>
                    <a:pt x="279" y="318"/>
                    <a:pt x="317" y="499"/>
                  </a:cubicBezTo>
                  <a:cubicBezTo>
                    <a:pt x="355" y="680"/>
                    <a:pt x="363" y="975"/>
                    <a:pt x="408" y="1134"/>
                  </a:cubicBezTo>
                  <a:cubicBezTo>
                    <a:pt x="453" y="1293"/>
                    <a:pt x="536" y="1519"/>
                    <a:pt x="589" y="1451"/>
                  </a:cubicBezTo>
                  <a:cubicBezTo>
                    <a:pt x="642" y="1383"/>
                    <a:pt x="683" y="1054"/>
                    <a:pt x="725" y="72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7291" name="AutoShape 75"/>
          <p:cNvSpPr>
            <a:spLocks noChangeArrowheads="1"/>
          </p:cNvSpPr>
          <p:nvPr/>
        </p:nvSpPr>
        <p:spPr bwMode="auto">
          <a:xfrm>
            <a:off x="6877050" y="4437063"/>
            <a:ext cx="1512888" cy="792162"/>
          </a:xfrm>
          <a:prstGeom prst="wedgeRoundRectCallout">
            <a:avLst>
              <a:gd name="adj1" fmla="val -28491"/>
              <a:gd name="adj2" fmla="val -209718"/>
              <a:gd name="adj3" fmla="val 16667"/>
            </a:avLst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137294" name="Freeform 78"/>
          <p:cNvSpPr>
            <a:spLocks/>
          </p:cNvSpPr>
          <p:nvPr/>
        </p:nvSpPr>
        <p:spPr bwMode="auto">
          <a:xfrm>
            <a:off x="6948488" y="4510088"/>
            <a:ext cx="1296987" cy="647700"/>
          </a:xfrm>
          <a:custGeom>
            <a:avLst/>
            <a:gdLst/>
            <a:ahLst/>
            <a:cxnLst>
              <a:cxn ang="0">
                <a:pos x="8" y="416"/>
              </a:cxn>
              <a:cxn ang="0">
                <a:pos x="8" y="370"/>
              </a:cxn>
              <a:cxn ang="0">
                <a:pos x="54" y="234"/>
              </a:cxn>
              <a:cxn ang="0">
                <a:pos x="99" y="506"/>
              </a:cxn>
              <a:cxn ang="0">
                <a:pos x="145" y="552"/>
              </a:cxn>
              <a:cxn ang="0">
                <a:pos x="190" y="8"/>
              </a:cxn>
              <a:cxn ang="0">
                <a:pos x="235" y="506"/>
              </a:cxn>
              <a:cxn ang="0">
                <a:pos x="326" y="416"/>
              </a:cxn>
              <a:cxn ang="0">
                <a:pos x="417" y="552"/>
              </a:cxn>
              <a:cxn ang="0">
                <a:pos x="462" y="144"/>
              </a:cxn>
              <a:cxn ang="0">
                <a:pos x="507" y="416"/>
              </a:cxn>
            </a:cxnLst>
            <a:rect l="0" t="0" r="r" b="b"/>
            <a:pathLst>
              <a:path w="507" h="635">
                <a:moveTo>
                  <a:pt x="8" y="416"/>
                </a:moveTo>
                <a:cubicBezTo>
                  <a:pt x="4" y="408"/>
                  <a:pt x="0" y="400"/>
                  <a:pt x="8" y="370"/>
                </a:cubicBezTo>
                <a:cubicBezTo>
                  <a:pt x="16" y="340"/>
                  <a:pt x="39" y="211"/>
                  <a:pt x="54" y="234"/>
                </a:cubicBezTo>
                <a:cubicBezTo>
                  <a:pt x="69" y="257"/>
                  <a:pt x="84" y="453"/>
                  <a:pt x="99" y="506"/>
                </a:cubicBezTo>
                <a:cubicBezTo>
                  <a:pt x="114" y="559"/>
                  <a:pt x="130" y="635"/>
                  <a:pt x="145" y="552"/>
                </a:cubicBezTo>
                <a:cubicBezTo>
                  <a:pt x="160" y="469"/>
                  <a:pt x="175" y="16"/>
                  <a:pt x="190" y="8"/>
                </a:cubicBezTo>
                <a:cubicBezTo>
                  <a:pt x="205" y="0"/>
                  <a:pt x="212" y="438"/>
                  <a:pt x="235" y="506"/>
                </a:cubicBezTo>
                <a:cubicBezTo>
                  <a:pt x="258" y="574"/>
                  <a:pt x="296" y="408"/>
                  <a:pt x="326" y="416"/>
                </a:cubicBezTo>
                <a:cubicBezTo>
                  <a:pt x="356" y="424"/>
                  <a:pt x="394" y="597"/>
                  <a:pt x="417" y="552"/>
                </a:cubicBezTo>
                <a:cubicBezTo>
                  <a:pt x="440" y="507"/>
                  <a:pt x="447" y="167"/>
                  <a:pt x="462" y="144"/>
                </a:cubicBezTo>
                <a:cubicBezTo>
                  <a:pt x="477" y="121"/>
                  <a:pt x="500" y="371"/>
                  <a:pt x="507" y="41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137296" name="Picture 8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8488" y="1989138"/>
            <a:ext cx="1008062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7298" name="Rectangle 82"/>
          <p:cNvSpPr>
            <a:spLocks noChangeArrowheads="1"/>
          </p:cNvSpPr>
          <p:nvPr/>
        </p:nvSpPr>
        <p:spPr bwMode="auto">
          <a:xfrm>
            <a:off x="5435600" y="2708275"/>
            <a:ext cx="3384550" cy="865188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37311" name="Group 95"/>
          <p:cNvGrpSpPr>
            <a:grpSpLocks/>
          </p:cNvGrpSpPr>
          <p:nvPr/>
        </p:nvGrpSpPr>
        <p:grpSpPr bwMode="auto">
          <a:xfrm>
            <a:off x="3563938" y="1989138"/>
            <a:ext cx="287337" cy="936625"/>
            <a:chOff x="2245" y="1298"/>
            <a:chExt cx="181" cy="590"/>
          </a:xfrm>
        </p:grpSpPr>
        <p:sp>
          <p:nvSpPr>
            <p:cNvPr id="137301" name="Line 85"/>
            <p:cNvSpPr>
              <a:spLocks noChangeShapeType="1"/>
            </p:cNvSpPr>
            <p:nvPr/>
          </p:nvSpPr>
          <p:spPr bwMode="auto">
            <a:xfrm flipH="1">
              <a:off x="2245" y="1434"/>
              <a:ext cx="91" cy="454"/>
            </a:xfrm>
            <a:prstGeom prst="line">
              <a:avLst/>
            </a:prstGeom>
            <a:noFill/>
            <a:ln w="28575">
              <a:solidFill>
                <a:srgbClr val="FF33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302" name="Line 86"/>
            <p:cNvSpPr>
              <a:spLocks noChangeShapeType="1"/>
            </p:cNvSpPr>
            <p:nvPr/>
          </p:nvSpPr>
          <p:spPr bwMode="auto">
            <a:xfrm>
              <a:off x="2336" y="1434"/>
              <a:ext cx="90" cy="454"/>
            </a:xfrm>
            <a:prstGeom prst="line">
              <a:avLst/>
            </a:prstGeom>
            <a:noFill/>
            <a:ln w="28575">
              <a:solidFill>
                <a:srgbClr val="FF33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303" name="Line 87"/>
            <p:cNvSpPr>
              <a:spLocks noChangeShapeType="1"/>
            </p:cNvSpPr>
            <p:nvPr/>
          </p:nvSpPr>
          <p:spPr bwMode="auto">
            <a:xfrm flipV="1">
              <a:off x="2290" y="1616"/>
              <a:ext cx="91" cy="90"/>
            </a:xfrm>
            <a:prstGeom prst="line">
              <a:avLst/>
            </a:prstGeom>
            <a:noFill/>
            <a:ln w="28575">
              <a:solidFill>
                <a:srgbClr val="FF33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304" name="Line 88"/>
            <p:cNvSpPr>
              <a:spLocks noChangeShapeType="1"/>
            </p:cNvSpPr>
            <p:nvPr/>
          </p:nvSpPr>
          <p:spPr bwMode="auto">
            <a:xfrm>
              <a:off x="2290" y="1616"/>
              <a:ext cx="91" cy="90"/>
            </a:xfrm>
            <a:prstGeom prst="line">
              <a:avLst/>
            </a:prstGeom>
            <a:noFill/>
            <a:ln w="28575">
              <a:solidFill>
                <a:srgbClr val="FF33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305" name="Line 89"/>
            <p:cNvSpPr>
              <a:spLocks noChangeShapeType="1"/>
            </p:cNvSpPr>
            <p:nvPr/>
          </p:nvSpPr>
          <p:spPr bwMode="auto">
            <a:xfrm flipV="1">
              <a:off x="2290" y="1706"/>
              <a:ext cx="91" cy="91"/>
            </a:xfrm>
            <a:prstGeom prst="line">
              <a:avLst/>
            </a:prstGeom>
            <a:noFill/>
            <a:ln w="28575">
              <a:solidFill>
                <a:srgbClr val="FF33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306" name="Line 90"/>
            <p:cNvSpPr>
              <a:spLocks noChangeShapeType="1"/>
            </p:cNvSpPr>
            <p:nvPr/>
          </p:nvSpPr>
          <p:spPr bwMode="auto">
            <a:xfrm>
              <a:off x="2290" y="1706"/>
              <a:ext cx="91" cy="91"/>
            </a:xfrm>
            <a:prstGeom prst="line">
              <a:avLst/>
            </a:prstGeom>
            <a:noFill/>
            <a:ln w="28575">
              <a:solidFill>
                <a:srgbClr val="FF33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307" name="Line 91"/>
            <p:cNvSpPr>
              <a:spLocks noChangeShapeType="1"/>
            </p:cNvSpPr>
            <p:nvPr/>
          </p:nvSpPr>
          <p:spPr bwMode="auto">
            <a:xfrm>
              <a:off x="2290" y="1616"/>
              <a:ext cx="91" cy="0"/>
            </a:xfrm>
            <a:prstGeom prst="line">
              <a:avLst/>
            </a:prstGeom>
            <a:noFill/>
            <a:ln w="28575">
              <a:solidFill>
                <a:srgbClr val="FF33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308" name="Line 92"/>
            <p:cNvSpPr>
              <a:spLocks noChangeShapeType="1"/>
            </p:cNvSpPr>
            <p:nvPr/>
          </p:nvSpPr>
          <p:spPr bwMode="auto">
            <a:xfrm flipV="1">
              <a:off x="2336" y="1298"/>
              <a:ext cx="0" cy="136"/>
            </a:xfrm>
            <a:prstGeom prst="line">
              <a:avLst/>
            </a:prstGeom>
            <a:noFill/>
            <a:ln w="28575">
              <a:solidFill>
                <a:srgbClr val="FF33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309" name="Line 93"/>
            <p:cNvSpPr>
              <a:spLocks noChangeShapeType="1"/>
            </p:cNvSpPr>
            <p:nvPr/>
          </p:nvSpPr>
          <p:spPr bwMode="auto">
            <a:xfrm flipV="1">
              <a:off x="2336" y="1344"/>
              <a:ext cx="45" cy="90"/>
            </a:xfrm>
            <a:prstGeom prst="line">
              <a:avLst/>
            </a:prstGeom>
            <a:noFill/>
            <a:ln w="28575">
              <a:solidFill>
                <a:srgbClr val="FF33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310" name="Line 94"/>
            <p:cNvSpPr>
              <a:spLocks noChangeShapeType="1"/>
            </p:cNvSpPr>
            <p:nvPr/>
          </p:nvSpPr>
          <p:spPr bwMode="auto">
            <a:xfrm flipH="1" flipV="1">
              <a:off x="2290" y="1344"/>
              <a:ext cx="46" cy="90"/>
            </a:xfrm>
            <a:prstGeom prst="line">
              <a:avLst/>
            </a:prstGeom>
            <a:noFill/>
            <a:ln w="28575">
              <a:solidFill>
                <a:srgbClr val="FF33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7312" name="Text Box 96"/>
          <p:cNvSpPr txBox="1">
            <a:spLocks noChangeArrowheads="1"/>
          </p:cNvSpPr>
          <p:nvPr/>
        </p:nvSpPr>
        <p:spPr bwMode="auto">
          <a:xfrm>
            <a:off x="4859338" y="5734050"/>
            <a:ext cx="3995737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i="1">
                <a:solidFill>
                  <a:srgbClr val="FF0000"/>
                </a:solidFill>
              </a:rPr>
              <a:t>从这个过程中我们可以知道，实际上，模型中的调制解调器中都包含了放大功能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7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7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37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3000"/>
                                        <p:tgtEl>
                                          <p:spTgt spid="137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37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7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7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137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7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7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7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37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0"/>
                                        <p:tgtEl>
                                          <p:spTgt spid="137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7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37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0"/>
                                        <p:tgtEl>
                                          <p:spTgt spid="137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37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37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7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7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137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0" grpId="0" animBg="1"/>
      <p:bldP spid="137232" grpId="0" animBg="1"/>
      <p:bldP spid="137233" grpId="0" animBg="1"/>
      <p:bldP spid="137237" grpId="0"/>
      <p:bldP spid="137238" grpId="0" animBg="1"/>
      <p:bldP spid="137267" grpId="0" animBg="1"/>
      <p:bldP spid="137291" grpId="0" animBg="1"/>
      <p:bldP spid="137294" grpId="0" animBg="1"/>
      <p:bldP spid="137298" grpId="0" animBg="1"/>
      <p:bldP spid="1373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§1.2.3 </a:t>
            </a:r>
            <a:r>
              <a:rPr lang="zh-CN" altLang="en-US"/>
              <a:t>数字通信系统模型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73238"/>
            <a:ext cx="8229600" cy="3886200"/>
          </a:xfrm>
        </p:spPr>
        <p:txBody>
          <a:bodyPr/>
          <a:lstStyle/>
          <a:p>
            <a:r>
              <a:rPr lang="zh-CN" altLang="en-US" dirty="0"/>
              <a:t>数字通信系统又可分为</a:t>
            </a:r>
          </a:p>
          <a:p>
            <a:pPr lvl="1"/>
            <a:r>
              <a:rPr lang="zh-CN" altLang="en-US" dirty="0"/>
              <a:t>数字</a:t>
            </a:r>
            <a:r>
              <a:rPr lang="zh-CN" altLang="en-US" u="sng" dirty="0">
                <a:solidFill>
                  <a:srgbClr val="00B050"/>
                </a:solidFill>
              </a:rPr>
              <a:t>基带通信系统</a:t>
            </a:r>
            <a:r>
              <a:rPr lang="zh-CN" altLang="en-US" dirty="0"/>
              <a:t>（用以传输数字基带信号）</a:t>
            </a:r>
          </a:p>
          <a:p>
            <a:pPr lvl="1"/>
            <a:r>
              <a:rPr lang="zh-CN" altLang="en-US" dirty="0"/>
              <a:t>数字</a:t>
            </a:r>
            <a:r>
              <a:rPr lang="zh-CN" altLang="en-US" u="sng" dirty="0">
                <a:solidFill>
                  <a:srgbClr val="00B050"/>
                </a:solidFill>
              </a:rPr>
              <a:t>频带通信系统</a:t>
            </a:r>
            <a:r>
              <a:rPr lang="zh-CN" altLang="en-US" dirty="0"/>
              <a:t>（又称“数字调制通信系统”，用以传输数字频带信号）</a:t>
            </a:r>
          </a:p>
          <a:p>
            <a:r>
              <a:rPr lang="zh-CN" altLang="en-US" dirty="0"/>
              <a:t>那么，什么是“数字基带信号”？什么是“数字频带信号”呢？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8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8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8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8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补充知识：基带信号与频带信号</a:t>
            </a:r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844675"/>
            <a:ext cx="8229600" cy="3886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dirty="0">
                <a:solidFill>
                  <a:srgbClr val="FF0000"/>
                </a:solidFill>
              </a:rPr>
              <a:t>基带信号</a:t>
            </a:r>
            <a:r>
              <a:rPr lang="zh-CN" altLang="en-US" dirty="0"/>
              <a:t>：</a:t>
            </a:r>
          </a:p>
          <a:p>
            <a:pPr lvl="1">
              <a:lnSpc>
                <a:spcPct val="90000"/>
              </a:lnSpc>
            </a:pPr>
            <a:r>
              <a:rPr lang="zh-CN" altLang="en-US" dirty="0"/>
              <a:t>很多信源输出的信号，含有丰富的低频成分，即，其</a:t>
            </a:r>
            <a:r>
              <a:rPr lang="zh-CN" altLang="en-US" u="sng" dirty="0"/>
              <a:t>频谱在低频附近</a:t>
            </a:r>
            <a:r>
              <a:rPr lang="zh-CN" altLang="en-US" dirty="0"/>
              <a:t>（例如我们说的语音在</a:t>
            </a:r>
            <a:r>
              <a:rPr lang="en-US" altLang="zh-CN" dirty="0"/>
              <a:t>300~4kHz</a:t>
            </a:r>
            <a:r>
              <a:rPr lang="zh-CN" altLang="en-US" dirty="0"/>
              <a:t>，再例如数字电路输出的</a:t>
            </a:r>
            <a:r>
              <a:rPr lang="en-US" altLang="zh-CN" dirty="0"/>
              <a:t>TTL</a:t>
            </a:r>
            <a:r>
              <a:rPr lang="zh-CN" altLang="en-US" dirty="0"/>
              <a:t>信号）。这些</a:t>
            </a:r>
            <a:r>
              <a:rPr lang="zh-CN" altLang="en-US" u="sng" dirty="0"/>
              <a:t>信号我们统称为基带信号</a:t>
            </a:r>
          </a:p>
          <a:p>
            <a:pPr>
              <a:lnSpc>
                <a:spcPct val="90000"/>
              </a:lnSpc>
            </a:pPr>
            <a:r>
              <a:rPr lang="zh-CN" altLang="en-US" dirty="0">
                <a:solidFill>
                  <a:srgbClr val="FF0000"/>
                </a:solidFill>
              </a:rPr>
              <a:t>频带信号</a:t>
            </a:r>
            <a:r>
              <a:rPr lang="zh-CN" altLang="en-US" dirty="0"/>
              <a:t>：</a:t>
            </a:r>
          </a:p>
          <a:p>
            <a:pPr lvl="1">
              <a:lnSpc>
                <a:spcPct val="90000"/>
              </a:lnSpc>
            </a:pPr>
            <a:r>
              <a:rPr lang="zh-CN" altLang="en-US" u="sng" dirty="0"/>
              <a:t>将基带信号从低频段调制到高频段后的信号</a:t>
            </a:r>
            <a:r>
              <a:rPr lang="zh-CN" altLang="en-US" dirty="0"/>
              <a:t>（又称“已调信号</a:t>
            </a:r>
            <a:r>
              <a:rPr lang="en-US" altLang="zh-CN" dirty="0"/>
              <a:t>/</a:t>
            </a:r>
            <a:r>
              <a:rPr lang="zh-CN" altLang="en-US" dirty="0"/>
              <a:t>已调波”）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9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9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9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9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9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9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en-US" dirty="0"/>
              <a:t>、数字基带通信系统模型</a:t>
            </a:r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557338"/>
            <a:ext cx="8229600" cy="3886200"/>
          </a:xfrm>
        </p:spPr>
        <p:txBody>
          <a:bodyPr/>
          <a:lstStyle/>
          <a:p>
            <a:r>
              <a:rPr lang="zh-CN" altLang="en-US" dirty="0"/>
              <a:t>如下图所示</a:t>
            </a:r>
          </a:p>
        </p:txBody>
      </p:sp>
      <p:pic>
        <p:nvPicPr>
          <p:cNvPr id="140292" name="Picture 4" descr="image0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2349500"/>
            <a:ext cx="7273925" cy="293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0293" name="Text Box 5"/>
          <p:cNvSpPr txBox="1">
            <a:spLocks noChangeArrowheads="1"/>
          </p:cNvSpPr>
          <p:nvPr/>
        </p:nvSpPr>
        <p:spPr bwMode="auto">
          <a:xfrm>
            <a:off x="755650" y="5229225"/>
            <a:ext cx="8064500" cy="5847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i="1" dirty="0">
                <a:solidFill>
                  <a:srgbClr val="FF0000"/>
                </a:solidFill>
              </a:rPr>
              <a:t>其原理将在后续课程中介绍，此处知道即可</a:t>
            </a:r>
          </a:p>
        </p:txBody>
      </p:sp>
      <p:sp>
        <p:nvSpPr>
          <p:cNvPr id="140294" name="Text Box 6"/>
          <p:cNvSpPr txBox="1">
            <a:spLocks noChangeArrowheads="1"/>
          </p:cNvSpPr>
          <p:nvPr/>
        </p:nvSpPr>
        <p:spPr bwMode="auto">
          <a:xfrm>
            <a:off x="971550" y="4565650"/>
            <a:ext cx="7488238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例如局域网通信、</a:t>
            </a:r>
            <a:r>
              <a:rPr lang="en-US" altLang="zh-CN" sz="2800"/>
              <a:t>USB</a:t>
            </a:r>
            <a:r>
              <a:rPr lang="zh-CN" altLang="en-US" sz="2800"/>
              <a:t>串口通信都属于这一类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r>
              <a:rPr lang="zh-CN" altLang="en-US" dirty="0"/>
              <a:t>、数字频带通信系统模型</a:t>
            </a:r>
            <a:endParaRPr lang="zh-CN" altLang="en-US" sz="3600" dirty="0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828675" y="2420938"/>
            <a:ext cx="503238" cy="1325562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b="1"/>
              <a:t>信</a:t>
            </a:r>
          </a:p>
          <a:p>
            <a:pPr algn="ctr"/>
            <a:r>
              <a:rPr lang="zh-CN" altLang="en-US" sz="2400" b="1"/>
              <a:t>源</a:t>
            </a:r>
          </a:p>
        </p:txBody>
      </p:sp>
      <p:sp>
        <p:nvSpPr>
          <p:cNvPr id="141317" name="AutoShape 5"/>
          <p:cNvSpPr>
            <a:spLocks noChangeArrowheads="1"/>
          </p:cNvSpPr>
          <p:nvPr/>
        </p:nvSpPr>
        <p:spPr bwMode="auto">
          <a:xfrm>
            <a:off x="468313" y="4508500"/>
            <a:ext cx="2089150" cy="1368425"/>
          </a:xfrm>
          <a:prstGeom prst="wedgeRoundRectCallout">
            <a:avLst>
              <a:gd name="adj1" fmla="val -21431"/>
              <a:gd name="adj2" fmla="val -10603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/>
              <a:t>可能是模拟信源（如麦克风），也可能是数字信源（如计算机）</a:t>
            </a:r>
          </a:p>
        </p:txBody>
      </p:sp>
      <p:grpSp>
        <p:nvGrpSpPr>
          <p:cNvPr id="141320" name="Group 8"/>
          <p:cNvGrpSpPr>
            <a:grpSpLocks/>
          </p:cNvGrpSpPr>
          <p:nvPr/>
        </p:nvGrpSpPr>
        <p:grpSpPr bwMode="auto">
          <a:xfrm>
            <a:off x="1331913" y="2349500"/>
            <a:ext cx="685800" cy="1524000"/>
            <a:chOff x="657" y="1480"/>
            <a:chExt cx="432" cy="960"/>
          </a:xfrm>
        </p:grpSpPr>
        <p:sp>
          <p:nvSpPr>
            <p:cNvPr id="141318" name="Rectangle 6"/>
            <p:cNvSpPr>
              <a:spLocks noChangeArrowheads="1"/>
            </p:cNvSpPr>
            <p:nvPr/>
          </p:nvSpPr>
          <p:spPr bwMode="auto">
            <a:xfrm>
              <a:off x="849" y="1480"/>
              <a:ext cx="240" cy="960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b="1"/>
                <a:t>信</a:t>
              </a:r>
            </a:p>
            <a:p>
              <a:pPr algn="ctr"/>
              <a:r>
                <a:rPr lang="zh-CN" altLang="en-US" b="1"/>
                <a:t>源</a:t>
              </a:r>
            </a:p>
            <a:p>
              <a:pPr algn="ctr"/>
              <a:r>
                <a:rPr lang="zh-CN" altLang="en-US" b="1"/>
                <a:t>编</a:t>
              </a:r>
            </a:p>
            <a:p>
              <a:pPr algn="ctr"/>
              <a:r>
                <a:rPr lang="zh-CN" altLang="en-US" b="1"/>
                <a:t>码</a:t>
              </a:r>
            </a:p>
          </p:txBody>
        </p:sp>
        <p:cxnSp>
          <p:nvCxnSpPr>
            <p:cNvPr id="141319" name="AutoShape 7"/>
            <p:cNvCxnSpPr>
              <a:cxnSpLocks noChangeShapeType="1"/>
              <a:endCxn id="141318" idx="1"/>
            </p:cNvCxnSpPr>
            <p:nvPr/>
          </p:nvCxnSpPr>
          <p:spPr bwMode="auto">
            <a:xfrm>
              <a:off x="657" y="1960"/>
              <a:ext cx="192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  <p:sp>
        <p:nvSpPr>
          <p:cNvPr id="141321" name="AutoShape 9"/>
          <p:cNvSpPr>
            <a:spLocks noChangeArrowheads="1"/>
          </p:cNvSpPr>
          <p:nvPr/>
        </p:nvSpPr>
        <p:spPr bwMode="auto">
          <a:xfrm>
            <a:off x="611560" y="4652962"/>
            <a:ext cx="3261443" cy="1655762"/>
          </a:xfrm>
          <a:prstGeom prst="wedgeRoundRectCallout">
            <a:avLst>
              <a:gd name="adj1" fmla="val -18384"/>
              <a:gd name="adj2" fmla="val -9631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/>
              <a:t>如果信源是数字信源，主要对其压缩、加密等；</a:t>
            </a:r>
          </a:p>
          <a:p>
            <a:pPr algn="ctr"/>
            <a:r>
              <a:rPr lang="zh-CN" altLang="en-US"/>
              <a:t>如果是信源是模拟信源，则先进行</a:t>
            </a:r>
            <a:r>
              <a:rPr lang="en-US" altLang="zh-CN"/>
              <a:t>A/D</a:t>
            </a:r>
            <a:r>
              <a:rPr lang="zh-CN" altLang="en-US"/>
              <a:t>变换再进行压缩、</a:t>
            </a:r>
            <a:r>
              <a:rPr lang="zh-CN" altLang="en-US" smtClean="0"/>
              <a:t>加密。在模块</a:t>
            </a:r>
            <a:r>
              <a:rPr lang="en-US" altLang="zh-CN" smtClean="0"/>
              <a:t>2</a:t>
            </a:r>
            <a:r>
              <a:rPr lang="zh-CN" altLang="en-US" smtClean="0"/>
              <a:t>中将详细介绍</a:t>
            </a:r>
            <a:endParaRPr lang="zh-CN" altLang="en-US"/>
          </a:p>
        </p:txBody>
      </p:sp>
      <p:grpSp>
        <p:nvGrpSpPr>
          <p:cNvPr id="141322" name="Group 10"/>
          <p:cNvGrpSpPr>
            <a:grpSpLocks/>
          </p:cNvGrpSpPr>
          <p:nvPr/>
        </p:nvGrpSpPr>
        <p:grpSpPr bwMode="auto">
          <a:xfrm>
            <a:off x="2052638" y="2349500"/>
            <a:ext cx="685800" cy="1524000"/>
            <a:chOff x="1392" y="1536"/>
            <a:chExt cx="432" cy="960"/>
          </a:xfrm>
        </p:grpSpPr>
        <p:sp>
          <p:nvSpPr>
            <p:cNvPr id="141323" name="Rectangle 11"/>
            <p:cNvSpPr>
              <a:spLocks noChangeArrowheads="1"/>
            </p:cNvSpPr>
            <p:nvPr/>
          </p:nvSpPr>
          <p:spPr bwMode="auto">
            <a:xfrm>
              <a:off x="1584" y="1536"/>
              <a:ext cx="240" cy="96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b="1"/>
                <a:t>信</a:t>
              </a:r>
            </a:p>
            <a:p>
              <a:pPr algn="ctr"/>
              <a:r>
                <a:rPr lang="zh-CN" altLang="en-US" b="1"/>
                <a:t>道</a:t>
              </a:r>
            </a:p>
            <a:p>
              <a:pPr algn="ctr"/>
              <a:r>
                <a:rPr lang="zh-CN" altLang="en-US" b="1"/>
                <a:t>编</a:t>
              </a:r>
            </a:p>
            <a:p>
              <a:pPr algn="ctr"/>
              <a:r>
                <a:rPr lang="zh-CN" altLang="en-US" b="1"/>
                <a:t>码</a:t>
              </a:r>
            </a:p>
          </p:txBody>
        </p:sp>
        <p:cxnSp>
          <p:nvCxnSpPr>
            <p:cNvPr id="141324" name="AutoShape 12"/>
            <p:cNvCxnSpPr>
              <a:cxnSpLocks noChangeShapeType="1"/>
              <a:endCxn id="141323" idx="1"/>
            </p:cNvCxnSpPr>
            <p:nvPr/>
          </p:nvCxnSpPr>
          <p:spPr bwMode="auto">
            <a:xfrm>
              <a:off x="1392" y="2016"/>
              <a:ext cx="192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  <p:sp>
        <p:nvSpPr>
          <p:cNvPr id="141325" name="AutoShape 13"/>
          <p:cNvSpPr>
            <a:spLocks noChangeArrowheads="1"/>
          </p:cNvSpPr>
          <p:nvPr/>
        </p:nvSpPr>
        <p:spPr bwMode="auto">
          <a:xfrm>
            <a:off x="1512888" y="4652963"/>
            <a:ext cx="3221038" cy="1296987"/>
          </a:xfrm>
          <a:prstGeom prst="wedgeRoundRectCallout">
            <a:avLst>
              <a:gd name="adj1" fmla="val -17602"/>
              <a:gd name="adj2" fmla="val -10912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dirty="0"/>
              <a:t>主要功能是检错和纠错，</a:t>
            </a:r>
            <a:r>
              <a:rPr lang="zh-CN" altLang="en-US"/>
              <a:t>将</a:t>
            </a:r>
            <a:r>
              <a:rPr lang="zh-CN" altLang="en-US" smtClean="0"/>
              <a:t>在模块</a:t>
            </a:r>
            <a:r>
              <a:rPr lang="en-US" altLang="zh-CN" smtClean="0"/>
              <a:t>4</a:t>
            </a:r>
            <a:r>
              <a:rPr lang="zh-CN" altLang="en-US" smtClean="0"/>
              <a:t>中详细</a:t>
            </a:r>
            <a:r>
              <a:rPr lang="zh-CN" altLang="en-US" dirty="0"/>
              <a:t>介绍。</a:t>
            </a:r>
          </a:p>
          <a:p>
            <a:pPr algn="ctr"/>
            <a:r>
              <a:rPr lang="zh-CN" altLang="en-US" dirty="0"/>
              <a:t>主要目的是为了保证通信的可靠性</a:t>
            </a:r>
          </a:p>
        </p:txBody>
      </p:sp>
      <p:grpSp>
        <p:nvGrpSpPr>
          <p:cNvPr id="141328" name="Group 16"/>
          <p:cNvGrpSpPr>
            <a:grpSpLocks/>
          </p:cNvGrpSpPr>
          <p:nvPr/>
        </p:nvGrpSpPr>
        <p:grpSpPr bwMode="auto">
          <a:xfrm>
            <a:off x="2735263" y="2349500"/>
            <a:ext cx="685800" cy="1524000"/>
            <a:chOff x="1824" y="1536"/>
            <a:chExt cx="432" cy="960"/>
          </a:xfrm>
        </p:grpSpPr>
        <p:sp>
          <p:nvSpPr>
            <p:cNvPr id="141326" name="Rectangle 14"/>
            <p:cNvSpPr>
              <a:spLocks noChangeArrowheads="1"/>
            </p:cNvSpPr>
            <p:nvPr/>
          </p:nvSpPr>
          <p:spPr bwMode="auto">
            <a:xfrm>
              <a:off x="2016" y="1536"/>
              <a:ext cx="240" cy="960"/>
            </a:xfrm>
            <a:prstGeom prst="rect">
              <a:avLst/>
            </a:prstGeom>
            <a:solidFill>
              <a:srgbClr val="FF66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b="1"/>
                <a:t>数</a:t>
              </a:r>
            </a:p>
            <a:p>
              <a:pPr algn="ctr"/>
              <a:r>
                <a:rPr lang="zh-CN" altLang="en-US" b="1"/>
                <a:t>字</a:t>
              </a:r>
            </a:p>
            <a:p>
              <a:pPr algn="ctr"/>
              <a:r>
                <a:rPr lang="zh-CN" altLang="en-US" b="1"/>
                <a:t>调</a:t>
              </a:r>
            </a:p>
            <a:p>
              <a:pPr algn="ctr"/>
              <a:r>
                <a:rPr lang="zh-CN" altLang="en-US" b="1"/>
                <a:t>制</a:t>
              </a:r>
            </a:p>
          </p:txBody>
        </p:sp>
        <p:cxnSp>
          <p:nvCxnSpPr>
            <p:cNvPr id="141327" name="AutoShape 15"/>
            <p:cNvCxnSpPr>
              <a:cxnSpLocks noChangeShapeType="1"/>
              <a:endCxn id="141326" idx="1"/>
            </p:cNvCxnSpPr>
            <p:nvPr/>
          </p:nvCxnSpPr>
          <p:spPr bwMode="auto">
            <a:xfrm>
              <a:off x="1824" y="2016"/>
              <a:ext cx="192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  <p:sp>
        <p:nvSpPr>
          <p:cNvPr id="141329" name="AutoShape 17"/>
          <p:cNvSpPr>
            <a:spLocks noChangeArrowheads="1"/>
          </p:cNvSpPr>
          <p:nvPr/>
        </p:nvSpPr>
        <p:spPr bwMode="auto">
          <a:xfrm>
            <a:off x="2325984" y="4630559"/>
            <a:ext cx="3094038" cy="1296987"/>
          </a:xfrm>
          <a:prstGeom prst="wedgeRoundRectCallout">
            <a:avLst>
              <a:gd name="adj1" fmla="val -19111"/>
              <a:gd name="adj2" fmla="val -10912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/>
              <a:t>与模拟调制的作用是类似的：都是为了使通信传输的信息更远、更多、更抗干扰，将</a:t>
            </a:r>
            <a:r>
              <a:rPr lang="zh-CN" altLang="en-US" smtClean="0"/>
              <a:t>在模块</a:t>
            </a:r>
            <a:r>
              <a:rPr lang="en-US" altLang="zh-CN" smtClean="0"/>
              <a:t>5</a:t>
            </a:r>
            <a:r>
              <a:rPr lang="zh-CN" altLang="en-US" smtClean="0"/>
              <a:t>中详细</a:t>
            </a:r>
            <a:r>
              <a:rPr lang="zh-CN" altLang="en-US"/>
              <a:t>介绍</a:t>
            </a:r>
          </a:p>
        </p:txBody>
      </p:sp>
      <p:grpSp>
        <p:nvGrpSpPr>
          <p:cNvPr id="141344" name="Group 32"/>
          <p:cNvGrpSpPr>
            <a:grpSpLocks/>
          </p:cNvGrpSpPr>
          <p:nvPr/>
        </p:nvGrpSpPr>
        <p:grpSpPr bwMode="auto">
          <a:xfrm>
            <a:off x="3419475" y="2349500"/>
            <a:ext cx="4391025" cy="1981200"/>
            <a:chOff x="2155" y="1480"/>
            <a:chExt cx="2766" cy="1248"/>
          </a:xfrm>
        </p:grpSpPr>
        <p:sp>
          <p:nvSpPr>
            <p:cNvPr id="141330" name="Rectangle 18"/>
            <p:cNvSpPr>
              <a:spLocks noChangeArrowheads="1"/>
            </p:cNvSpPr>
            <p:nvPr/>
          </p:nvSpPr>
          <p:spPr bwMode="auto">
            <a:xfrm>
              <a:off x="2347" y="1816"/>
              <a:ext cx="768" cy="33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b="1"/>
                <a:t>信道</a:t>
              </a:r>
            </a:p>
          </p:txBody>
        </p:sp>
        <p:sp>
          <p:nvSpPr>
            <p:cNvPr id="141331" name="Rectangle 19"/>
            <p:cNvSpPr>
              <a:spLocks noChangeArrowheads="1"/>
            </p:cNvSpPr>
            <p:nvPr/>
          </p:nvSpPr>
          <p:spPr bwMode="auto">
            <a:xfrm>
              <a:off x="2347" y="2392"/>
              <a:ext cx="768" cy="33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b="1"/>
                <a:t>噪声源</a:t>
              </a:r>
            </a:p>
          </p:txBody>
        </p:sp>
        <p:cxnSp>
          <p:nvCxnSpPr>
            <p:cNvPr id="141332" name="AutoShape 20"/>
            <p:cNvCxnSpPr>
              <a:cxnSpLocks noChangeShapeType="1"/>
              <a:stCxn id="141331" idx="0"/>
              <a:endCxn id="141330" idx="2"/>
            </p:cNvCxnSpPr>
            <p:nvPr/>
          </p:nvCxnSpPr>
          <p:spPr bwMode="auto">
            <a:xfrm flipV="1">
              <a:off x="2731" y="2152"/>
              <a:ext cx="0" cy="24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141333" name="Line 21"/>
            <p:cNvSpPr>
              <a:spLocks noChangeShapeType="1"/>
            </p:cNvSpPr>
            <p:nvPr/>
          </p:nvSpPr>
          <p:spPr bwMode="auto">
            <a:xfrm>
              <a:off x="2155" y="1960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1334" name="Rectangle 22"/>
            <p:cNvSpPr>
              <a:spLocks noChangeArrowheads="1"/>
            </p:cNvSpPr>
            <p:nvPr/>
          </p:nvSpPr>
          <p:spPr bwMode="auto">
            <a:xfrm>
              <a:off x="3307" y="1480"/>
              <a:ext cx="240" cy="960"/>
            </a:xfrm>
            <a:prstGeom prst="rect">
              <a:avLst/>
            </a:prstGeom>
            <a:solidFill>
              <a:srgbClr val="FF66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b="1"/>
                <a:t>数</a:t>
              </a:r>
            </a:p>
            <a:p>
              <a:pPr algn="ctr"/>
              <a:r>
                <a:rPr lang="zh-CN" altLang="en-US" b="1"/>
                <a:t>字</a:t>
              </a:r>
            </a:p>
            <a:p>
              <a:pPr algn="ctr"/>
              <a:r>
                <a:rPr lang="zh-CN" altLang="en-US" b="1"/>
                <a:t>解</a:t>
              </a:r>
            </a:p>
            <a:p>
              <a:pPr algn="ctr"/>
              <a:r>
                <a:rPr lang="zh-CN" altLang="en-US" b="1"/>
                <a:t>调</a:t>
              </a:r>
            </a:p>
          </p:txBody>
        </p:sp>
        <p:sp>
          <p:nvSpPr>
            <p:cNvPr id="141335" name="Line 23"/>
            <p:cNvSpPr>
              <a:spLocks noChangeShapeType="1"/>
            </p:cNvSpPr>
            <p:nvPr/>
          </p:nvSpPr>
          <p:spPr bwMode="auto">
            <a:xfrm>
              <a:off x="3115" y="1960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1336" name="Rectangle 24"/>
            <p:cNvSpPr>
              <a:spLocks noChangeArrowheads="1"/>
            </p:cNvSpPr>
            <p:nvPr/>
          </p:nvSpPr>
          <p:spPr bwMode="auto">
            <a:xfrm>
              <a:off x="3742" y="1480"/>
              <a:ext cx="240" cy="96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b="1"/>
                <a:t>信</a:t>
              </a:r>
            </a:p>
            <a:p>
              <a:pPr algn="ctr"/>
              <a:r>
                <a:rPr lang="zh-CN" altLang="en-US" b="1"/>
                <a:t>道</a:t>
              </a:r>
            </a:p>
            <a:p>
              <a:pPr algn="ctr"/>
              <a:r>
                <a:rPr lang="zh-CN" altLang="en-US" b="1"/>
                <a:t>译</a:t>
              </a:r>
            </a:p>
            <a:p>
              <a:pPr algn="ctr"/>
              <a:r>
                <a:rPr lang="zh-CN" altLang="en-US" b="1"/>
                <a:t>码</a:t>
              </a:r>
            </a:p>
          </p:txBody>
        </p:sp>
        <p:cxnSp>
          <p:nvCxnSpPr>
            <p:cNvPr id="141337" name="AutoShape 25"/>
            <p:cNvCxnSpPr>
              <a:cxnSpLocks noChangeShapeType="1"/>
              <a:stCxn id="141334" idx="3"/>
              <a:endCxn id="141336" idx="1"/>
            </p:cNvCxnSpPr>
            <p:nvPr/>
          </p:nvCxnSpPr>
          <p:spPr bwMode="auto">
            <a:xfrm>
              <a:off x="3547" y="1960"/>
              <a:ext cx="19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141339" name="AutoShape 27"/>
            <p:cNvCxnSpPr>
              <a:cxnSpLocks noChangeShapeType="1"/>
              <a:stCxn id="141336" idx="3"/>
            </p:cNvCxnSpPr>
            <p:nvPr/>
          </p:nvCxnSpPr>
          <p:spPr bwMode="auto">
            <a:xfrm>
              <a:off x="3982" y="1960"/>
              <a:ext cx="192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141340" name="Rectangle 28"/>
            <p:cNvSpPr>
              <a:spLocks noChangeArrowheads="1"/>
            </p:cNvSpPr>
            <p:nvPr/>
          </p:nvSpPr>
          <p:spPr bwMode="auto">
            <a:xfrm>
              <a:off x="4172" y="1480"/>
              <a:ext cx="240" cy="960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b="1"/>
                <a:t>信</a:t>
              </a:r>
            </a:p>
            <a:p>
              <a:pPr algn="ctr"/>
              <a:r>
                <a:rPr lang="zh-CN" altLang="en-US" b="1"/>
                <a:t>源</a:t>
              </a:r>
            </a:p>
            <a:p>
              <a:pPr algn="ctr"/>
              <a:r>
                <a:rPr lang="zh-CN" altLang="en-US" b="1"/>
                <a:t>译</a:t>
              </a:r>
            </a:p>
            <a:p>
              <a:pPr algn="ctr"/>
              <a:r>
                <a:rPr lang="zh-CN" altLang="en-US" b="1"/>
                <a:t>码</a:t>
              </a:r>
            </a:p>
          </p:txBody>
        </p:sp>
        <p:cxnSp>
          <p:nvCxnSpPr>
            <p:cNvPr id="141342" name="AutoShape 30"/>
            <p:cNvCxnSpPr>
              <a:cxnSpLocks noChangeShapeType="1"/>
              <a:stCxn id="141340" idx="3"/>
            </p:cNvCxnSpPr>
            <p:nvPr/>
          </p:nvCxnSpPr>
          <p:spPr bwMode="auto">
            <a:xfrm>
              <a:off x="4412" y="1960"/>
              <a:ext cx="192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141343" name="Rectangle 31"/>
            <p:cNvSpPr>
              <a:spLocks noChangeArrowheads="1"/>
            </p:cNvSpPr>
            <p:nvPr/>
          </p:nvSpPr>
          <p:spPr bwMode="auto">
            <a:xfrm>
              <a:off x="4604" y="1570"/>
              <a:ext cx="317" cy="83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2400" b="1"/>
                <a:t>信</a:t>
              </a:r>
            </a:p>
            <a:p>
              <a:pPr algn="ctr"/>
              <a:r>
                <a:rPr lang="zh-CN" altLang="en-US" sz="2400" b="1"/>
                <a:t>宿</a:t>
              </a:r>
            </a:p>
          </p:txBody>
        </p:sp>
      </p:grpSp>
      <p:sp>
        <p:nvSpPr>
          <p:cNvPr id="141345" name="AutoShape 33"/>
          <p:cNvSpPr>
            <a:spLocks noChangeArrowheads="1"/>
          </p:cNvSpPr>
          <p:nvPr/>
        </p:nvSpPr>
        <p:spPr bwMode="auto">
          <a:xfrm>
            <a:off x="6084888" y="4581525"/>
            <a:ext cx="2663825" cy="792163"/>
          </a:xfrm>
          <a:prstGeom prst="wedgeRoundRectCallout">
            <a:avLst>
              <a:gd name="adj1" fmla="val -37782"/>
              <a:gd name="adj2" fmla="val -9989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/>
              <a:t>是发送端处理的“逆过程”，不再赘述</a:t>
            </a:r>
          </a:p>
        </p:txBody>
      </p:sp>
      <p:sp>
        <p:nvSpPr>
          <p:cNvPr id="141346" name="Rectangle 34"/>
          <p:cNvSpPr>
            <a:spLocks noChangeArrowheads="1"/>
          </p:cNvSpPr>
          <p:nvPr/>
        </p:nvSpPr>
        <p:spPr bwMode="auto">
          <a:xfrm>
            <a:off x="2195513" y="2133600"/>
            <a:ext cx="1368425" cy="2016125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347" name="AutoShape 35"/>
          <p:cNvSpPr>
            <a:spLocks noChangeArrowheads="1"/>
          </p:cNvSpPr>
          <p:nvPr/>
        </p:nvSpPr>
        <p:spPr bwMode="auto">
          <a:xfrm>
            <a:off x="3348038" y="4941888"/>
            <a:ext cx="2663825" cy="1081087"/>
          </a:xfrm>
          <a:prstGeom prst="wedgeRoundRectCallout">
            <a:avLst>
              <a:gd name="adj1" fmla="val -68236"/>
              <a:gd name="adj2" fmla="val -12180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/>
              <a:t>随着通信技术的飞速发展，信道编码与数字调制有融合的趋势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141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1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141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1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1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1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141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41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0"/>
                                        <p:tgtEl>
                                          <p:spTgt spid="141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1413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41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0" fill="hold"/>
                                        <p:tgtEl>
                                          <p:spTgt spid="141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0" fill="hold"/>
                                        <p:tgtEl>
                                          <p:spTgt spid="141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41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6" grpId="0" animBg="1"/>
      <p:bldP spid="141317" grpId="0" animBg="1"/>
      <p:bldP spid="141317" grpId="1" animBg="1"/>
      <p:bldP spid="141321" grpId="0" animBg="1"/>
      <p:bldP spid="141321" grpId="1" animBg="1"/>
      <p:bldP spid="141325" grpId="0" animBg="1"/>
      <p:bldP spid="141325" grpId="1" animBg="1"/>
      <p:bldP spid="141329" grpId="0" animBg="1"/>
      <p:bldP spid="141329" grpId="1" animBg="1"/>
      <p:bldP spid="141345" grpId="0" animBg="1"/>
      <p:bldP spid="141346" grpId="0" animBg="1"/>
      <p:bldP spid="14134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怎样理解信源编码和信道编码</a:t>
            </a: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628775"/>
            <a:ext cx="8229600" cy="3886200"/>
          </a:xfrm>
        </p:spPr>
        <p:txBody>
          <a:bodyPr/>
          <a:lstStyle/>
          <a:p>
            <a:r>
              <a:rPr lang="zh-CN" altLang="en-US" u="sng" dirty="0">
                <a:solidFill>
                  <a:srgbClr val="FF0000"/>
                </a:solidFill>
              </a:rPr>
              <a:t>信源编码</a:t>
            </a:r>
            <a:r>
              <a:rPr lang="zh-CN" altLang="en-US" dirty="0"/>
              <a:t>：根据信源的特点进行的相应的编码处理（</a:t>
            </a:r>
            <a:r>
              <a:rPr lang="zh-CN" altLang="en-US" u="sng" dirty="0"/>
              <a:t>主要指的是压缩</a:t>
            </a:r>
            <a:r>
              <a:rPr lang="zh-CN" altLang="en-US" dirty="0"/>
              <a:t>）。</a:t>
            </a:r>
          </a:p>
          <a:p>
            <a:pPr lvl="1"/>
            <a:r>
              <a:rPr lang="zh-CN" altLang="en-US" dirty="0"/>
              <a:t>例如语音可采用</a:t>
            </a:r>
            <a:r>
              <a:rPr lang="en-US" altLang="zh-CN" dirty="0"/>
              <a:t>PCM</a:t>
            </a:r>
            <a:r>
              <a:rPr lang="zh-CN" altLang="en-US" dirty="0"/>
              <a:t>编码（第</a:t>
            </a:r>
            <a:r>
              <a:rPr lang="en-US" altLang="zh-CN" dirty="0"/>
              <a:t>2</a:t>
            </a:r>
            <a:r>
              <a:rPr lang="zh-CN" altLang="en-US" dirty="0"/>
              <a:t>章要讲），静止图像有</a:t>
            </a:r>
            <a:r>
              <a:rPr lang="en-US" altLang="zh-CN" dirty="0"/>
              <a:t>jpg</a:t>
            </a:r>
            <a:r>
              <a:rPr lang="zh-CN" altLang="en-US" dirty="0"/>
              <a:t>编码，动态图像有</a:t>
            </a:r>
            <a:r>
              <a:rPr lang="en-US" altLang="zh-CN" dirty="0"/>
              <a:t>mpeg</a:t>
            </a:r>
            <a:r>
              <a:rPr lang="zh-CN" altLang="en-US" dirty="0"/>
              <a:t>编码，音乐有</a:t>
            </a:r>
            <a:r>
              <a:rPr lang="en-US" altLang="zh-CN" dirty="0"/>
              <a:t>mp3</a:t>
            </a:r>
            <a:r>
              <a:rPr lang="zh-CN" altLang="en-US" dirty="0"/>
              <a:t>编码等等</a:t>
            </a:r>
            <a:r>
              <a:rPr lang="en-US" altLang="zh-CN" dirty="0"/>
              <a:t>…</a:t>
            </a:r>
          </a:p>
          <a:p>
            <a:pPr lvl="1"/>
            <a:r>
              <a:rPr lang="zh-CN" altLang="en-US" dirty="0"/>
              <a:t>可以看出不同的信源往往有不同的信源编码（这是因为不同的信源的统计特性是不同的）</a:t>
            </a:r>
          </a:p>
          <a:p>
            <a:pPr lvl="1"/>
            <a:r>
              <a:rPr lang="zh-CN" altLang="en-US" u="sng" dirty="0"/>
              <a:t>目的</a:t>
            </a:r>
            <a:r>
              <a:rPr lang="zh-CN" altLang="en-US" dirty="0"/>
              <a:t>：</a:t>
            </a:r>
            <a:r>
              <a:rPr lang="zh-CN" altLang="en-US" u="sng" dirty="0"/>
              <a:t>提高通信的有效性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357298"/>
            <a:ext cx="8229600" cy="4373577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b="1" dirty="0" smtClean="0"/>
              <a:t>引导</a:t>
            </a:r>
            <a:r>
              <a:rPr lang="en-US" altLang="zh-CN" b="1" dirty="0" smtClean="0"/>
              <a:t>——</a:t>
            </a:r>
            <a:r>
              <a:rPr lang="zh-CN" altLang="en-US" b="1" dirty="0" smtClean="0"/>
              <a:t>请同学们</a:t>
            </a:r>
            <a:r>
              <a:rPr lang="zh-CN" altLang="en-US" b="1" dirty="0" smtClean="0">
                <a:solidFill>
                  <a:srgbClr val="FF0000"/>
                </a:solidFill>
              </a:rPr>
              <a:t>思考</a:t>
            </a:r>
            <a:r>
              <a:rPr lang="zh-CN" altLang="en-US" b="1" dirty="0" smtClean="0"/>
              <a:t>以下问题</a:t>
            </a:r>
          </a:p>
          <a:p>
            <a:pPr lvl="1">
              <a:lnSpc>
                <a:spcPct val="200000"/>
              </a:lnSpc>
            </a:pPr>
            <a:r>
              <a:rPr lang="zh-CN" altLang="en-US" b="1" dirty="0" smtClean="0"/>
              <a:t>通信的</a:t>
            </a:r>
            <a:r>
              <a:rPr lang="zh-CN" altLang="en-US" b="1" dirty="0" smtClean="0">
                <a:solidFill>
                  <a:srgbClr val="00B050"/>
                </a:solidFill>
              </a:rPr>
              <a:t>目的</a:t>
            </a:r>
            <a:r>
              <a:rPr lang="zh-CN" altLang="en-US" b="1" dirty="0" smtClean="0"/>
              <a:t>是什么？</a:t>
            </a:r>
            <a:endParaRPr lang="en-US" altLang="zh-CN" b="1" dirty="0" smtClean="0"/>
          </a:p>
          <a:p>
            <a:pPr lvl="1">
              <a:lnSpc>
                <a:spcPct val="200000"/>
              </a:lnSpc>
            </a:pPr>
            <a:r>
              <a:rPr lang="zh-CN" altLang="en-US" b="1" dirty="0" smtClean="0"/>
              <a:t>你所理解的通信</a:t>
            </a:r>
            <a:r>
              <a:rPr lang="zh-CN" altLang="en-US" b="1" dirty="0" smtClean="0">
                <a:solidFill>
                  <a:srgbClr val="7030A0"/>
                </a:solidFill>
              </a:rPr>
              <a:t>过程</a:t>
            </a:r>
            <a:r>
              <a:rPr lang="zh-CN" altLang="en-US" b="1" dirty="0" smtClean="0"/>
              <a:t>至少包含哪些</a:t>
            </a:r>
            <a:r>
              <a:rPr lang="zh-CN" altLang="en-US" b="1" dirty="0" smtClean="0">
                <a:solidFill>
                  <a:srgbClr val="00B050"/>
                </a:solidFill>
              </a:rPr>
              <a:t>因素</a:t>
            </a:r>
            <a:r>
              <a:rPr lang="zh-CN" altLang="en-US" b="1" dirty="0" smtClean="0"/>
              <a:t>？</a:t>
            </a:r>
            <a:endParaRPr lang="zh-CN" altLang="en-US" b="1" dirty="0">
              <a:latin typeface="Times New Roman" pitchFamily="18" charset="0"/>
            </a:endParaRPr>
          </a:p>
          <a:p>
            <a:pPr lvl="1">
              <a:lnSpc>
                <a:spcPct val="200000"/>
              </a:lnSpc>
            </a:pPr>
            <a:r>
              <a:rPr lang="zh-CN" altLang="en-US" b="1" dirty="0" smtClean="0"/>
              <a:t>通信</a:t>
            </a:r>
            <a:r>
              <a:rPr lang="zh-CN" altLang="en-US" b="1" dirty="0" smtClean="0">
                <a:solidFill>
                  <a:srgbClr val="7030A0"/>
                </a:solidFill>
              </a:rPr>
              <a:t>质量</a:t>
            </a:r>
            <a:r>
              <a:rPr lang="zh-CN" altLang="en-US" b="1" dirty="0" smtClean="0"/>
              <a:t>的好坏如何判定？</a:t>
            </a:r>
            <a:endParaRPr lang="en-US" altLang="zh-CN" b="1" dirty="0" smtClean="0"/>
          </a:p>
        </p:txBody>
      </p:sp>
    </p:spTree>
    <p:extLst>
      <p:ext uri="{BB962C8B-B14F-4D97-AF65-F5344CB8AC3E}">
        <p14:creationId xmlns:p14="http://schemas.microsoft.com/office/powerpoint/2010/main" val="320294785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怎样理解信源编码和信道编码</a:t>
            </a:r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844675"/>
            <a:ext cx="8229600" cy="3886200"/>
          </a:xfrm>
        </p:spPr>
        <p:txBody>
          <a:bodyPr/>
          <a:lstStyle/>
          <a:p>
            <a:r>
              <a:rPr lang="zh-CN" altLang="en-US" u="sng" dirty="0">
                <a:solidFill>
                  <a:srgbClr val="FF0000"/>
                </a:solidFill>
              </a:rPr>
              <a:t>信道编码</a:t>
            </a:r>
            <a:r>
              <a:rPr lang="zh-CN" altLang="en-US" dirty="0"/>
              <a:t>：根据信道的特点进行相应的编码，以使信号适合在这种信道中传输，</a:t>
            </a:r>
            <a:r>
              <a:rPr lang="zh-CN" altLang="en-US" u="sng" dirty="0"/>
              <a:t>主要指的是检错、纠错</a:t>
            </a:r>
            <a:r>
              <a:rPr lang="zh-CN" altLang="en-US" dirty="0"/>
              <a:t>。</a:t>
            </a:r>
          </a:p>
          <a:p>
            <a:pPr lvl="1"/>
            <a:r>
              <a:rPr lang="zh-CN" altLang="en-US" dirty="0"/>
              <a:t>如在计算机中普遍用的</a:t>
            </a:r>
            <a:r>
              <a:rPr lang="en-US" altLang="zh-CN" dirty="0"/>
              <a:t>CRC(</a:t>
            </a:r>
            <a:r>
              <a:rPr lang="zh-CN" altLang="en-US" dirty="0"/>
              <a:t>循环冗余</a:t>
            </a:r>
            <a:r>
              <a:rPr lang="en-US" altLang="zh-CN" dirty="0"/>
              <a:t>)</a:t>
            </a:r>
            <a:r>
              <a:rPr lang="zh-CN" altLang="en-US" dirty="0"/>
              <a:t>编码等</a:t>
            </a:r>
          </a:p>
          <a:p>
            <a:pPr lvl="1"/>
            <a:r>
              <a:rPr lang="zh-CN" altLang="en-US" dirty="0"/>
              <a:t>不同的信道往往采用不同的信道编码（因为不同的信道有不同的误码特性）</a:t>
            </a:r>
          </a:p>
          <a:p>
            <a:pPr lvl="1"/>
            <a:r>
              <a:rPr lang="zh-CN" altLang="en-US" u="sng" dirty="0"/>
              <a:t>目的</a:t>
            </a:r>
            <a:r>
              <a:rPr lang="zh-CN" altLang="en-US" dirty="0"/>
              <a:t>：</a:t>
            </a:r>
            <a:r>
              <a:rPr lang="zh-CN" altLang="en-US" u="sng" dirty="0"/>
              <a:t>提高通信的可靠性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4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4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4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4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4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4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/>
              <a:t>§1.3 </a:t>
            </a:r>
            <a:r>
              <a:rPr lang="zh-CN" altLang="en-US" sz="4000"/>
              <a:t>通信系统的分类及通信方式</a:t>
            </a:r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229600" cy="4752975"/>
          </a:xfrm>
        </p:spPr>
        <p:txBody>
          <a:bodyPr/>
          <a:lstStyle/>
          <a:p>
            <a:r>
              <a:rPr lang="en-US" altLang="zh-CN"/>
              <a:t>§1.3.1 </a:t>
            </a:r>
            <a:r>
              <a:rPr lang="zh-CN" altLang="en-US"/>
              <a:t>通信系统的分类</a:t>
            </a:r>
          </a:p>
          <a:p>
            <a:pPr lvl="1"/>
            <a:r>
              <a:rPr lang="zh-CN" altLang="en-US"/>
              <a:t>按信道传输的信号种类来分</a:t>
            </a:r>
          </a:p>
          <a:p>
            <a:pPr lvl="1"/>
            <a:endParaRPr lang="zh-CN" altLang="en-US"/>
          </a:p>
          <a:p>
            <a:pPr lvl="1"/>
            <a:endParaRPr lang="zh-CN" altLang="en-US"/>
          </a:p>
          <a:p>
            <a:pPr lvl="1"/>
            <a:r>
              <a:rPr lang="zh-CN" altLang="en-US"/>
              <a:t>按传输的媒介种类来分</a:t>
            </a:r>
          </a:p>
          <a:p>
            <a:pPr lvl="1"/>
            <a:endParaRPr lang="zh-CN" altLang="en-US"/>
          </a:p>
          <a:p>
            <a:pPr lvl="1"/>
            <a:endParaRPr lang="zh-CN" altLang="en-US"/>
          </a:p>
          <a:p>
            <a:pPr lvl="1"/>
            <a:r>
              <a:rPr lang="zh-CN" altLang="en-US"/>
              <a:t>按信号是否经过调制</a:t>
            </a:r>
          </a:p>
        </p:txBody>
      </p:sp>
      <p:sp>
        <p:nvSpPr>
          <p:cNvPr id="142340" name="AutoShape 4"/>
          <p:cNvSpPr>
            <a:spLocks/>
          </p:cNvSpPr>
          <p:nvPr/>
        </p:nvSpPr>
        <p:spPr bwMode="auto">
          <a:xfrm>
            <a:off x="5580063" y="1989138"/>
            <a:ext cx="504825" cy="1079500"/>
          </a:xfrm>
          <a:prstGeom prst="leftBrace">
            <a:avLst>
              <a:gd name="adj1" fmla="val 17820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2341" name="Text Box 5"/>
          <p:cNvSpPr txBox="1">
            <a:spLocks noChangeArrowheads="1"/>
          </p:cNvSpPr>
          <p:nvPr/>
        </p:nvSpPr>
        <p:spPr bwMode="auto">
          <a:xfrm>
            <a:off x="6011863" y="1747838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ea typeface="黑体" pitchFamily="49" charset="-122"/>
              </a:rPr>
              <a:t>模拟通信系统</a:t>
            </a:r>
          </a:p>
        </p:txBody>
      </p:sp>
      <p:sp>
        <p:nvSpPr>
          <p:cNvPr id="142342" name="Text Box 6"/>
          <p:cNvSpPr txBox="1">
            <a:spLocks noChangeArrowheads="1"/>
          </p:cNvSpPr>
          <p:nvPr/>
        </p:nvSpPr>
        <p:spPr bwMode="auto">
          <a:xfrm>
            <a:off x="6011863" y="2708275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ea typeface="黑体" pitchFamily="49" charset="-122"/>
              </a:rPr>
              <a:t>数字通信系统</a:t>
            </a:r>
          </a:p>
        </p:txBody>
      </p:sp>
      <p:sp>
        <p:nvSpPr>
          <p:cNvPr id="142343" name="AutoShape 7"/>
          <p:cNvSpPr>
            <a:spLocks/>
          </p:cNvSpPr>
          <p:nvPr/>
        </p:nvSpPr>
        <p:spPr bwMode="auto">
          <a:xfrm>
            <a:off x="4932363" y="3548063"/>
            <a:ext cx="504825" cy="1079500"/>
          </a:xfrm>
          <a:prstGeom prst="leftBrace">
            <a:avLst>
              <a:gd name="adj1" fmla="val 17820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2344" name="Text Box 8"/>
          <p:cNvSpPr txBox="1">
            <a:spLocks noChangeArrowheads="1"/>
          </p:cNvSpPr>
          <p:nvPr/>
        </p:nvSpPr>
        <p:spPr bwMode="auto">
          <a:xfrm>
            <a:off x="5364163" y="3306763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ea typeface="黑体" pitchFamily="49" charset="-122"/>
              </a:rPr>
              <a:t>有线通信系统</a:t>
            </a:r>
          </a:p>
        </p:txBody>
      </p:sp>
      <p:sp>
        <p:nvSpPr>
          <p:cNvPr id="142345" name="Text Box 9"/>
          <p:cNvSpPr txBox="1">
            <a:spLocks noChangeArrowheads="1"/>
          </p:cNvSpPr>
          <p:nvPr/>
        </p:nvSpPr>
        <p:spPr bwMode="auto">
          <a:xfrm>
            <a:off x="5364163" y="4267200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ea typeface="黑体" pitchFamily="49" charset="-122"/>
              </a:rPr>
              <a:t>无线通信系统</a:t>
            </a:r>
          </a:p>
        </p:txBody>
      </p:sp>
      <p:sp>
        <p:nvSpPr>
          <p:cNvPr id="142346" name="AutoShape 10"/>
          <p:cNvSpPr>
            <a:spLocks/>
          </p:cNvSpPr>
          <p:nvPr/>
        </p:nvSpPr>
        <p:spPr bwMode="auto">
          <a:xfrm>
            <a:off x="4500563" y="5132388"/>
            <a:ext cx="504825" cy="1079500"/>
          </a:xfrm>
          <a:prstGeom prst="leftBrace">
            <a:avLst>
              <a:gd name="adj1" fmla="val 17820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2347" name="Text Box 11"/>
          <p:cNvSpPr txBox="1">
            <a:spLocks noChangeArrowheads="1"/>
          </p:cNvSpPr>
          <p:nvPr/>
        </p:nvSpPr>
        <p:spPr bwMode="auto">
          <a:xfrm>
            <a:off x="4932363" y="4891088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ea typeface="黑体" pitchFamily="49" charset="-122"/>
              </a:rPr>
              <a:t>基带通信系统</a:t>
            </a:r>
          </a:p>
        </p:txBody>
      </p:sp>
      <p:sp>
        <p:nvSpPr>
          <p:cNvPr id="142348" name="Text Box 12"/>
          <p:cNvSpPr txBox="1">
            <a:spLocks noChangeArrowheads="1"/>
          </p:cNvSpPr>
          <p:nvPr/>
        </p:nvSpPr>
        <p:spPr bwMode="auto">
          <a:xfrm>
            <a:off x="4932363" y="5851525"/>
            <a:ext cx="3311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ea typeface="黑体" pitchFamily="49" charset="-122"/>
              </a:rPr>
              <a:t>频带（调制）通信系统</a:t>
            </a:r>
          </a:p>
        </p:txBody>
      </p:sp>
      <p:sp>
        <p:nvSpPr>
          <p:cNvPr id="142349" name="Line 13"/>
          <p:cNvSpPr>
            <a:spLocks noChangeShapeType="1"/>
          </p:cNvSpPr>
          <p:nvPr/>
        </p:nvSpPr>
        <p:spPr bwMode="auto">
          <a:xfrm>
            <a:off x="2339975" y="5876925"/>
            <a:ext cx="2016125" cy="0"/>
          </a:xfrm>
          <a:prstGeom prst="line">
            <a:avLst/>
          </a:prstGeom>
          <a:noFill/>
          <a:ln w="38100" cmpd="dbl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42350" name="Text Box 14"/>
          <p:cNvSpPr txBox="1">
            <a:spLocks noChangeArrowheads="1"/>
          </p:cNvSpPr>
          <p:nvPr/>
        </p:nvSpPr>
        <p:spPr bwMode="auto">
          <a:xfrm>
            <a:off x="2051050" y="5876925"/>
            <a:ext cx="2592388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i="1">
                <a:solidFill>
                  <a:srgbClr val="FF0000"/>
                </a:solidFill>
              </a:rPr>
              <a:t>根据实际情况来确定</a:t>
            </a:r>
          </a:p>
          <a:p>
            <a:pPr>
              <a:spcBef>
                <a:spcPct val="50000"/>
              </a:spcBef>
            </a:pPr>
            <a:r>
              <a:rPr lang="zh-CN" altLang="en-US" sz="2000" b="1" i="1">
                <a:solidFill>
                  <a:srgbClr val="FF0000"/>
                </a:solidFill>
              </a:rPr>
              <a:t>（如传输距离）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2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2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2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2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2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2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2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2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2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142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2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2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0" grpId="0" animBg="1"/>
      <p:bldP spid="142341" grpId="0"/>
      <p:bldP spid="142342" grpId="0"/>
      <p:bldP spid="142343" grpId="0" animBg="1"/>
      <p:bldP spid="142344" grpId="0"/>
      <p:bldP spid="142345" grpId="0"/>
      <p:bldP spid="142346" grpId="0" animBg="1"/>
      <p:bldP spid="142347" grpId="0"/>
      <p:bldP spid="142348" grpId="0"/>
      <p:bldP spid="142349" grpId="0" animBg="1"/>
      <p:bldP spid="1423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§1.3.1 </a:t>
            </a:r>
            <a:r>
              <a:rPr lang="zh-CN" altLang="en-US"/>
              <a:t>通信系统的分类（续）</a:t>
            </a:r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2349500"/>
            <a:ext cx="6480175" cy="719138"/>
          </a:xfrm>
        </p:spPr>
        <p:txBody>
          <a:bodyPr/>
          <a:lstStyle/>
          <a:p>
            <a:r>
              <a:rPr lang="zh-CN" altLang="en-US"/>
              <a:t>按通信系统承载的业务种类分</a:t>
            </a:r>
          </a:p>
        </p:txBody>
      </p:sp>
      <p:sp>
        <p:nvSpPr>
          <p:cNvPr id="145412" name="AutoShape 4"/>
          <p:cNvSpPr>
            <a:spLocks/>
          </p:cNvSpPr>
          <p:nvPr/>
        </p:nvSpPr>
        <p:spPr bwMode="auto">
          <a:xfrm>
            <a:off x="5940425" y="1916113"/>
            <a:ext cx="504825" cy="1584325"/>
          </a:xfrm>
          <a:prstGeom prst="leftBrace">
            <a:avLst>
              <a:gd name="adj1" fmla="val 26153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13" name="Text Box 5"/>
          <p:cNvSpPr txBox="1">
            <a:spLocks noChangeArrowheads="1"/>
          </p:cNvSpPr>
          <p:nvPr/>
        </p:nvSpPr>
        <p:spPr bwMode="auto">
          <a:xfrm>
            <a:off x="6372225" y="1700213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ea typeface="黑体" pitchFamily="49" charset="-122"/>
              </a:rPr>
              <a:t>电报通信系统</a:t>
            </a:r>
          </a:p>
        </p:txBody>
      </p:sp>
      <p:sp>
        <p:nvSpPr>
          <p:cNvPr id="145414" name="Text Box 6"/>
          <p:cNvSpPr txBox="1">
            <a:spLocks noChangeArrowheads="1"/>
          </p:cNvSpPr>
          <p:nvPr/>
        </p:nvSpPr>
        <p:spPr bwMode="auto">
          <a:xfrm>
            <a:off x="6372225" y="2205038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ea typeface="黑体" pitchFamily="49" charset="-122"/>
              </a:rPr>
              <a:t>电话通信系统</a:t>
            </a:r>
          </a:p>
        </p:txBody>
      </p:sp>
      <p:sp>
        <p:nvSpPr>
          <p:cNvPr id="145415" name="Text Box 7"/>
          <p:cNvSpPr txBox="1">
            <a:spLocks noChangeArrowheads="1"/>
          </p:cNvSpPr>
          <p:nvPr/>
        </p:nvSpPr>
        <p:spPr bwMode="auto">
          <a:xfrm>
            <a:off x="6372225" y="2684463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ea typeface="黑体" pitchFamily="49" charset="-122"/>
              </a:rPr>
              <a:t>数据通信系统</a:t>
            </a:r>
          </a:p>
        </p:txBody>
      </p:sp>
      <p:sp>
        <p:nvSpPr>
          <p:cNvPr id="145416" name="Text Box 8"/>
          <p:cNvSpPr txBox="1">
            <a:spLocks noChangeArrowheads="1"/>
          </p:cNvSpPr>
          <p:nvPr/>
        </p:nvSpPr>
        <p:spPr bwMode="auto">
          <a:xfrm>
            <a:off x="6372225" y="3187700"/>
            <a:ext cx="2447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ea typeface="黑体" pitchFamily="49" charset="-122"/>
              </a:rPr>
              <a:t>图像通信系统</a:t>
            </a:r>
            <a:r>
              <a:rPr lang="zh-CN" altLang="en-US" sz="2400">
                <a:solidFill>
                  <a:srgbClr val="FF0000"/>
                </a:solidFill>
                <a:ea typeface="黑体" pitchFamily="49" charset="-122"/>
              </a:rPr>
              <a:t>等</a:t>
            </a:r>
          </a:p>
        </p:txBody>
      </p:sp>
      <p:sp>
        <p:nvSpPr>
          <p:cNvPr id="145417" name="Line 9"/>
          <p:cNvSpPr>
            <a:spLocks noChangeShapeType="1"/>
          </p:cNvSpPr>
          <p:nvPr/>
        </p:nvSpPr>
        <p:spPr bwMode="auto">
          <a:xfrm>
            <a:off x="3779838" y="2924175"/>
            <a:ext cx="863600" cy="0"/>
          </a:xfrm>
          <a:prstGeom prst="line">
            <a:avLst/>
          </a:prstGeom>
          <a:noFill/>
          <a:ln w="38100" cmpd="dbl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45418" name="Text Box 10"/>
          <p:cNvSpPr txBox="1">
            <a:spLocks noChangeArrowheads="1"/>
          </p:cNvSpPr>
          <p:nvPr/>
        </p:nvSpPr>
        <p:spPr bwMode="auto">
          <a:xfrm>
            <a:off x="3635375" y="2924175"/>
            <a:ext cx="11525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>
                <a:solidFill>
                  <a:srgbClr val="FF0000"/>
                </a:solidFill>
              </a:rPr>
              <a:t>Service</a:t>
            </a:r>
          </a:p>
        </p:txBody>
      </p:sp>
      <p:sp>
        <p:nvSpPr>
          <p:cNvPr id="145419" name="Rectangle 11"/>
          <p:cNvSpPr>
            <a:spLocks noChangeArrowheads="1"/>
          </p:cNvSpPr>
          <p:nvPr/>
        </p:nvSpPr>
        <p:spPr bwMode="auto">
          <a:xfrm>
            <a:off x="250825" y="4438650"/>
            <a:ext cx="3455988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zh-CN" altLang="en-US" sz="3200"/>
              <a:t>按复用的方式分</a:t>
            </a:r>
          </a:p>
        </p:txBody>
      </p:sp>
      <p:sp>
        <p:nvSpPr>
          <p:cNvPr id="145420" name="AutoShape 12"/>
          <p:cNvSpPr>
            <a:spLocks/>
          </p:cNvSpPr>
          <p:nvPr/>
        </p:nvSpPr>
        <p:spPr bwMode="auto">
          <a:xfrm>
            <a:off x="3635375" y="4149725"/>
            <a:ext cx="504825" cy="1368425"/>
          </a:xfrm>
          <a:prstGeom prst="leftBrace">
            <a:avLst>
              <a:gd name="adj1" fmla="val 22589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5421" name="Text Box 13"/>
          <p:cNvSpPr txBox="1">
            <a:spLocks noChangeArrowheads="1"/>
          </p:cNvSpPr>
          <p:nvPr/>
        </p:nvSpPr>
        <p:spPr bwMode="auto">
          <a:xfrm>
            <a:off x="4068763" y="3979863"/>
            <a:ext cx="4175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ea typeface="黑体" pitchFamily="49" charset="-122"/>
              </a:rPr>
              <a:t>频分复用（</a:t>
            </a:r>
            <a:r>
              <a:rPr lang="en-US" altLang="zh-CN" sz="2400">
                <a:ea typeface="黑体" pitchFamily="49" charset="-122"/>
              </a:rPr>
              <a:t>FDM</a:t>
            </a:r>
            <a:r>
              <a:rPr lang="zh-CN" altLang="en-US" sz="2400">
                <a:ea typeface="黑体" pitchFamily="49" charset="-122"/>
              </a:rPr>
              <a:t>）通信系统</a:t>
            </a:r>
          </a:p>
        </p:txBody>
      </p:sp>
      <p:sp>
        <p:nvSpPr>
          <p:cNvPr id="145422" name="Text Box 14"/>
          <p:cNvSpPr txBox="1">
            <a:spLocks noChangeArrowheads="1"/>
          </p:cNvSpPr>
          <p:nvPr/>
        </p:nvSpPr>
        <p:spPr bwMode="auto">
          <a:xfrm>
            <a:off x="4068763" y="4627563"/>
            <a:ext cx="4175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ea typeface="黑体" pitchFamily="49" charset="-122"/>
              </a:rPr>
              <a:t>时分复用（</a:t>
            </a:r>
            <a:r>
              <a:rPr lang="en-US" altLang="zh-CN" sz="2400">
                <a:ea typeface="黑体" pitchFamily="49" charset="-122"/>
              </a:rPr>
              <a:t>TDM</a:t>
            </a:r>
            <a:r>
              <a:rPr lang="zh-CN" altLang="en-US" sz="2400">
                <a:ea typeface="黑体" pitchFamily="49" charset="-122"/>
              </a:rPr>
              <a:t>）通信系统</a:t>
            </a:r>
          </a:p>
        </p:txBody>
      </p:sp>
      <p:sp>
        <p:nvSpPr>
          <p:cNvPr id="145423" name="Text Box 15"/>
          <p:cNvSpPr txBox="1">
            <a:spLocks noChangeArrowheads="1"/>
          </p:cNvSpPr>
          <p:nvPr/>
        </p:nvSpPr>
        <p:spPr bwMode="auto">
          <a:xfrm>
            <a:off x="4068763" y="5276850"/>
            <a:ext cx="4175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ea typeface="黑体" pitchFamily="49" charset="-122"/>
              </a:rPr>
              <a:t>码分复用（</a:t>
            </a:r>
            <a:r>
              <a:rPr lang="en-US" altLang="zh-CN" sz="2400">
                <a:ea typeface="黑体" pitchFamily="49" charset="-122"/>
              </a:rPr>
              <a:t>CDM</a:t>
            </a:r>
            <a:r>
              <a:rPr lang="zh-CN" altLang="en-US" sz="2400">
                <a:ea typeface="黑体" pitchFamily="49" charset="-122"/>
              </a:rPr>
              <a:t>）通信系统</a:t>
            </a:r>
          </a:p>
        </p:txBody>
      </p:sp>
      <p:sp>
        <p:nvSpPr>
          <p:cNvPr id="145425" name="Text Box 17"/>
          <p:cNvSpPr txBox="1">
            <a:spLocks noChangeArrowheads="1"/>
          </p:cNvSpPr>
          <p:nvPr/>
        </p:nvSpPr>
        <p:spPr bwMode="auto">
          <a:xfrm>
            <a:off x="539552" y="5229225"/>
            <a:ext cx="251956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i="1" smtClean="0">
                <a:solidFill>
                  <a:srgbClr val="FF0000"/>
                </a:solidFill>
              </a:rPr>
              <a:t>在模块</a:t>
            </a:r>
            <a:r>
              <a:rPr lang="en-US" altLang="zh-CN" sz="2000" b="1" i="1" smtClean="0">
                <a:solidFill>
                  <a:srgbClr val="FF0000"/>
                </a:solidFill>
              </a:rPr>
              <a:t>6</a:t>
            </a:r>
            <a:r>
              <a:rPr lang="zh-CN" altLang="en-US" sz="2000" b="1" i="1" smtClean="0">
                <a:solidFill>
                  <a:srgbClr val="FF0000"/>
                </a:solidFill>
              </a:rPr>
              <a:t>中详细</a:t>
            </a:r>
            <a:r>
              <a:rPr lang="zh-CN" altLang="en-US" sz="2000" b="1" i="1" dirty="0">
                <a:solidFill>
                  <a:srgbClr val="FF0000"/>
                </a:solidFill>
              </a:rPr>
              <a:t>介绍</a:t>
            </a:r>
          </a:p>
        </p:txBody>
      </p:sp>
      <p:sp>
        <p:nvSpPr>
          <p:cNvPr id="145426" name="Line 18"/>
          <p:cNvSpPr>
            <a:spLocks noChangeShapeType="1"/>
          </p:cNvSpPr>
          <p:nvPr/>
        </p:nvSpPr>
        <p:spPr bwMode="auto">
          <a:xfrm>
            <a:off x="1044575" y="5013325"/>
            <a:ext cx="863600" cy="0"/>
          </a:xfrm>
          <a:prstGeom prst="line">
            <a:avLst/>
          </a:prstGeom>
          <a:noFill/>
          <a:ln w="38100" cmpd="dbl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45427" name="Text Box 19"/>
          <p:cNvSpPr txBox="1">
            <a:spLocks noChangeArrowheads="1"/>
          </p:cNvSpPr>
          <p:nvPr/>
        </p:nvSpPr>
        <p:spPr bwMode="auto">
          <a:xfrm>
            <a:off x="3024188" y="5734050"/>
            <a:ext cx="601186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i="1">
                <a:solidFill>
                  <a:srgbClr val="FF0000"/>
                </a:solidFill>
              </a:rPr>
              <a:t>这些复用方式并不互相排斥，可能同时使用在一个通信系统中，例如在</a:t>
            </a:r>
            <a:r>
              <a:rPr lang="en-US" altLang="zh-CN" sz="2000" b="1" i="1">
                <a:solidFill>
                  <a:srgbClr val="FF0000"/>
                </a:solidFill>
              </a:rPr>
              <a:t>TD-SCDMA</a:t>
            </a:r>
            <a:r>
              <a:rPr lang="zh-CN" altLang="en-US" sz="2000" b="1" i="1">
                <a:solidFill>
                  <a:srgbClr val="FF0000"/>
                </a:solidFill>
              </a:rPr>
              <a:t>中就同时使用了</a:t>
            </a:r>
            <a:r>
              <a:rPr lang="en-US" altLang="zh-CN" sz="2000" b="1" i="1">
                <a:solidFill>
                  <a:srgbClr val="FF0000"/>
                </a:solidFill>
              </a:rPr>
              <a:t>TDM</a:t>
            </a:r>
            <a:r>
              <a:rPr lang="zh-CN" altLang="en-US" sz="2000" b="1" i="1">
                <a:solidFill>
                  <a:srgbClr val="FF0000"/>
                </a:solidFill>
              </a:rPr>
              <a:t>和</a:t>
            </a:r>
            <a:r>
              <a:rPr lang="en-US" altLang="zh-CN" sz="2000" b="1" i="1">
                <a:solidFill>
                  <a:srgbClr val="FF0000"/>
                </a:solidFill>
              </a:rPr>
              <a:t>CDM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5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5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5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5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45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5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5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5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5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5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5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5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5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5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5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5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5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145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5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5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2" grpId="0" animBg="1"/>
      <p:bldP spid="145413" grpId="0"/>
      <p:bldP spid="145414" grpId="0"/>
      <p:bldP spid="145415" grpId="0"/>
      <p:bldP spid="145416" grpId="0"/>
      <p:bldP spid="145417" grpId="0" animBg="1"/>
      <p:bldP spid="145418" grpId="0"/>
      <p:bldP spid="145419" grpId="0"/>
      <p:bldP spid="145420" grpId="0" animBg="1"/>
      <p:bldP spid="145421" grpId="0"/>
      <p:bldP spid="145422" grpId="0"/>
      <p:bldP spid="145423" grpId="0"/>
      <p:bldP spid="145425" grpId="0"/>
      <p:bldP spid="145426" grpId="0" animBg="1"/>
      <p:bldP spid="1454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1371600"/>
          </a:xfrm>
        </p:spPr>
        <p:txBody>
          <a:bodyPr/>
          <a:lstStyle/>
          <a:p>
            <a:r>
              <a:rPr lang="en-US" altLang="zh-CN"/>
              <a:t>§1.3.2 </a:t>
            </a:r>
            <a:r>
              <a:rPr lang="zh-CN" altLang="en-US"/>
              <a:t>通信的方式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268413"/>
            <a:ext cx="8229600" cy="4824412"/>
          </a:xfrm>
        </p:spPr>
        <p:txBody>
          <a:bodyPr/>
          <a:lstStyle/>
          <a:p>
            <a:r>
              <a:rPr lang="en-US" altLang="zh-CN"/>
              <a:t>1</a:t>
            </a:r>
            <a:r>
              <a:rPr lang="zh-CN" altLang="en-US">
                <a:latin typeface="Times New Roman" pitchFamily="18" charset="0"/>
              </a:rPr>
              <a:t>、按信息传输的方向与时间关系划分通信方式分：</a:t>
            </a:r>
          </a:p>
        </p:txBody>
      </p:sp>
      <p:pic>
        <p:nvPicPr>
          <p:cNvPr id="1464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1838325"/>
            <a:ext cx="6048375" cy="1231900"/>
          </a:xfrm>
          <a:prstGeom prst="rect">
            <a:avLst/>
          </a:prstGeom>
          <a:noFill/>
        </p:spPr>
      </p:pic>
      <p:pic>
        <p:nvPicPr>
          <p:cNvPr id="14643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3068638"/>
            <a:ext cx="7127875" cy="1800225"/>
          </a:xfrm>
          <a:prstGeom prst="rect">
            <a:avLst/>
          </a:prstGeom>
          <a:noFill/>
        </p:spPr>
      </p:pic>
      <p:pic>
        <p:nvPicPr>
          <p:cNvPr id="14643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50" y="5013325"/>
            <a:ext cx="7129463" cy="1800225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6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6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§1.3.2 </a:t>
            </a:r>
            <a:r>
              <a:rPr lang="zh-CN" altLang="en-US"/>
              <a:t>通信的方式（续）</a:t>
            </a:r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9113" y="1628775"/>
            <a:ext cx="8229600" cy="3886200"/>
          </a:xfrm>
        </p:spPr>
        <p:txBody>
          <a:bodyPr/>
          <a:lstStyle/>
          <a:p>
            <a:r>
              <a:rPr lang="en-US" altLang="zh-CN"/>
              <a:t>2</a:t>
            </a:r>
            <a:r>
              <a:rPr lang="zh-CN" altLang="en-US"/>
              <a:t>、按数字信号码元排列方式划分通信方式</a:t>
            </a:r>
          </a:p>
        </p:txBody>
      </p:sp>
      <p:pic>
        <p:nvPicPr>
          <p:cNvPr id="1474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490788"/>
            <a:ext cx="4249738" cy="3314700"/>
          </a:xfrm>
          <a:prstGeom prst="rect">
            <a:avLst/>
          </a:prstGeom>
          <a:noFill/>
        </p:spPr>
      </p:pic>
      <p:pic>
        <p:nvPicPr>
          <p:cNvPr id="14746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997200"/>
            <a:ext cx="4032250" cy="2322513"/>
          </a:xfrm>
          <a:prstGeom prst="rect">
            <a:avLst/>
          </a:prstGeom>
          <a:noFill/>
        </p:spPr>
      </p:pic>
      <p:sp>
        <p:nvSpPr>
          <p:cNvPr id="147462" name="Text Box 6"/>
          <p:cNvSpPr txBox="1">
            <a:spLocks noChangeArrowheads="1"/>
          </p:cNvSpPr>
          <p:nvPr/>
        </p:nvSpPr>
        <p:spPr bwMode="auto">
          <a:xfrm>
            <a:off x="755650" y="5924550"/>
            <a:ext cx="3384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i="1">
                <a:solidFill>
                  <a:srgbClr val="FF0000"/>
                </a:solidFill>
              </a:rPr>
              <a:t>如打印机与计算机之间</a:t>
            </a:r>
          </a:p>
        </p:txBody>
      </p:sp>
      <p:sp>
        <p:nvSpPr>
          <p:cNvPr id="147463" name="Text Box 7"/>
          <p:cNvSpPr txBox="1">
            <a:spLocks noChangeArrowheads="1"/>
          </p:cNvSpPr>
          <p:nvPr/>
        </p:nvSpPr>
        <p:spPr bwMode="auto">
          <a:xfrm>
            <a:off x="5291138" y="5419725"/>
            <a:ext cx="2952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i="1">
                <a:solidFill>
                  <a:srgbClr val="FF0000"/>
                </a:solidFill>
              </a:rPr>
              <a:t>如</a:t>
            </a:r>
            <a:r>
              <a:rPr lang="en-US" altLang="zh-CN" sz="2400" b="1" i="1">
                <a:solidFill>
                  <a:srgbClr val="FF0000"/>
                </a:solidFill>
              </a:rPr>
              <a:t>USB</a:t>
            </a:r>
            <a:r>
              <a:rPr lang="zh-CN" altLang="en-US" sz="2400" b="1" i="1">
                <a:solidFill>
                  <a:srgbClr val="FF0000"/>
                </a:solidFill>
              </a:rPr>
              <a:t>、</a:t>
            </a:r>
            <a:r>
              <a:rPr lang="en-US" altLang="zh-CN" sz="2400" b="1" i="1">
                <a:solidFill>
                  <a:srgbClr val="FF0000"/>
                </a:solidFill>
              </a:rPr>
              <a:t>RS-232</a:t>
            </a:r>
            <a:r>
              <a:rPr lang="zh-CN" altLang="en-US" sz="2400" b="1" i="1">
                <a:solidFill>
                  <a:srgbClr val="FF0000"/>
                </a:solidFill>
              </a:rPr>
              <a:t>等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7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2" grpId="0"/>
      <p:bldP spid="14746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§1.3.2 </a:t>
            </a:r>
            <a:r>
              <a:rPr lang="zh-CN" altLang="en-US"/>
              <a:t>通信的方式（续）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229600" cy="3886200"/>
          </a:xfrm>
        </p:spPr>
        <p:txBody>
          <a:bodyPr/>
          <a:lstStyle/>
          <a:p>
            <a:r>
              <a:rPr lang="en-US" altLang="zh-CN"/>
              <a:t>3</a:t>
            </a:r>
            <a:r>
              <a:rPr lang="zh-CN" altLang="en-US"/>
              <a:t>、按照网络结构划分通信方式</a:t>
            </a:r>
          </a:p>
        </p:txBody>
      </p:sp>
      <p:grpSp>
        <p:nvGrpSpPr>
          <p:cNvPr id="148488" name="Group 8"/>
          <p:cNvGrpSpPr>
            <a:grpSpLocks/>
          </p:cNvGrpSpPr>
          <p:nvPr/>
        </p:nvGrpSpPr>
        <p:grpSpPr bwMode="auto">
          <a:xfrm>
            <a:off x="1044575" y="3500438"/>
            <a:ext cx="2303463" cy="1177925"/>
            <a:chOff x="658" y="2205"/>
            <a:chExt cx="1451" cy="742"/>
          </a:xfrm>
        </p:grpSpPr>
        <p:sp>
          <p:nvSpPr>
            <p:cNvPr id="148484" name="Oval 4"/>
            <p:cNvSpPr>
              <a:spLocks noChangeArrowheads="1"/>
            </p:cNvSpPr>
            <p:nvPr/>
          </p:nvSpPr>
          <p:spPr bwMode="auto">
            <a:xfrm>
              <a:off x="658" y="2205"/>
              <a:ext cx="136" cy="13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8485" name="Line 5"/>
            <p:cNvSpPr>
              <a:spLocks noChangeShapeType="1"/>
            </p:cNvSpPr>
            <p:nvPr/>
          </p:nvSpPr>
          <p:spPr bwMode="auto">
            <a:xfrm>
              <a:off x="794" y="2296"/>
              <a:ext cx="117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48486" name="Oval 6"/>
            <p:cNvSpPr>
              <a:spLocks noChangeArrowheads="1"/>
            </p:cNvSpPr>
            <p:nvPr/>
          </p:nvSpPr>
          <p:spPr bwMode="auto">
            <a:xfrm>
              <a:off x="1973" y="2205"/>
              <a:ext cx="136" cy="13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8487" name="Text Box 7"/>
            <p:cNvSpPr txBox="1">
              <a:spLocks noChangeArrowheads="1"/>
            </p:cNvSpPr>
            <p:nvPr/>
          </p:nvSpPr>
          <p:spPr bwMode="auto">
            <a:xfrm>
              <a:off x="839" y="2659"/>
              <a:ext cx="11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>
                  <a:latin typeface="Times New Roman" pitchFamily="18" charset="0"/>
                </a:rPr>
                <a:t>点对点通信</a:t>
              </a:r>
            </a:p>
          </p:txBody>
        </p:sp>
      </p:grpSp>
      <p:grpSp>
        <p:nvGrpSpPr>
          <p:cNvPr id="148515" name="Group 35"/>
          <p:cNvGrpSpPr>
            <a:grpSpLocks/>
          </p:cNvGrpSpPr>
          <p:nvPr/>
        </p:nvGrpSpPr>
        <p:grpSpPr bwMode="auto">
          <a:xfrm>
            <a:off x="4211638" y="2565400"/>
            <a:ext cx="4319587" cy="3552825"/>
            <a:chOff x="2653" y="1616"/>
            <a:chExt cx="2721" cy="2238"/>
          </a:xfrm>
        </p:grpSpPr>
        <p:sp>
          <p:nvSpPr>
            <p:cNvPr id="148489" name="Oval 9"/>
            <p:cNvSpPr>
              <a:spLocks noChangeArrowheads="1"/>
            </p:cNvSpPr>
            <p:nvPr/>
          </p:nvSpPr>
          <p:spPr bwMode="auto">
            <a:xfrm>
              <a:off x="3697" y="1781"/>
              <a:ext cx="136" cy="13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8490" name="Line 10"/>
            <p:cNvSpPr>
              <a:spLocks noChangeShapeType="1"/>
            </p:cNvSpPr>
            <p:nvPr/>
          </p:nvSpPr>
          <p:spPr bwMode="auto">
            <a:xfrm flipH="1">
              <a:off x="3152" y="1918"/>
              <a:ext cx="590" cy="90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48491" name="Line 11"/>
            <p:cNvSpPr>
              <a:spLocks noChangeShapeType="1"/>
            </p:cNvSpPr>
            <p:nvPr/>
          </p:nvSpPr>
          <p:spPr bwMode="auto">
            <a:xfrm>
              <a:off x="3787" y="1918"/>
              <a:ext cx="46" cy="10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48492" name="Line 12"/>
            <p:cNvSpPr>
              <a:spLocks noChangeShapeType="1"/>
            </p:cNvSpPr>
            <p:nvPr/>
          </p:nvSpPr>
          <p:spPr bwMode="auto">
            <a:xfrm>
              <a:off x="3833" y="1918"/>
              <a:ext cx="1043" cy="7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48493" name="Oval 13"/>
            <p:cNvSpPr>
              <a:spLocks noChangeArrowheads="1"/>
            </p:cNvSpPr>
            <p:nvPr/>
          </p:nvSpPr>
          <p:spPr bwMode="auto">
            <a:xfrm>
              <a:off x="3062" y="2779"/>
              <a:ext cx="136" cy="13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8494" name="Oval 14"/>
            <p:cNvSpPr>
              <a:spLocks noChangeArrowheads="1"/>
            </p:cNvSpPr>
            <p:nvPr/>
          </p:nvSpPr>
          <p:spPr bwMode="auto">
            <a:xfrm>
              <a:off x="3742" y="2961"/>
              <a:ext cx="136" cy="13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8495" name="Oval 15"/>
            <p:cNvSpPr>
              <a:spLocks noChangeArrowheads="1"/>
            </p:cNvSpPr>
            <p:nvPr/>
          </p:nvSpPr>
          <p:spPr bwMode="auto">
            <a:xfrm>
              <a:off x="4831" y="2643"/>
              <a:ext cx="136" cy="13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8496" name="Line 16"/>
            <p:cNvSpPr>
              <a:spLocks noChangeShapeType="1"/>
            </p:cNvSpPr>
            <p:nvPr/>
          </p:nvSpPr>
          <p:spPr bwMode="auto">
            <a:xfrm flipV="1">
              <a:off x="3198" y="2734"/>
              <a:ext cx="1633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48497" name="Line 17"/>
            <p:cNvSpPr>
              <a:spLocks noChangeShapeType="1"/>
            </p:cNvSpPr>
            <p:nvPr/>
          </p:nvSpPr>
          <p:spPr bwMode="auto">
            <a:xfrm>
              <a:off x="3152" y="2870"/>
              <a:ext cx="59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48498" name="Text Box 18"/>
            <p:cNvSpPr txBox="1">
              <a:spLocks noChangeArrowheads="1"/>
            </p:cNvSpPr>
            <p:nvPr/>
          </p:nvSpPr>
          <p:spPr bwMode="auto">
            <a:xfrm>
              <a:off x="3606" y="3566"/>
              <a:ext cx="86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>
                  <a:latin typeface="Times New Roman" pitchFamily="18" charset="0"/>
                </a:rPr>
                <a:t>网通信</a:t>
              </a:r>
            </a:p>
          </p:txBody>
        </p:sp>
        <p:sp>
          <p:nvSpPr>
            <p:cNvPr id="148499" name="Line 19"/>
            <p:cNvSpPr>
              <a:spLocks noChangeShapeType="1"/>
            </p:cNvSpPr>
            <p:nvPr/>
          </p:nvSpPr>
          <p:spPr bwMode="auto">
            <a:xfrm flipH="1">
              <a:off x="2744" y="2886"/>
              <a:ext cx="317" cy="1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8500" name="AutoShape 20"/>
            <p:cNvSpPr>
              <a:spLocks noChangeArrowheads="1"/>
            </p:cNvSpPr>
            <p:nvPr/>
          </p:nvSpPr>
          <p:spPr bwMode="auto">
            <a:xfrm>
              <a:off x="2653" y="2976"/>
              <a:ext cx="136" cy="136"/>
            </a:xfrm>
            <a:prstGeom prst="triangle">
              <a:avLst>
                <a:gd name="adj" fmla="val 50000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8501" name="Line 21"/>
            <p:cNvSpPr>
              <a:spLocks noChangeShapeType="1"/>
            </p:cNvSpPr>
            <p:nvPr/>
          </p:nvSpPr>
          <p:spPr bwMode="auto">
            <a:xfrm flipH="1">
              <a:off x="3061" y="2931"/>
              <a:ext cx="46" cy="22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8502" name="AutoShape 22"/>
            <p:cNvSpPr>
              <a:spLocks noChangeArrowheads="1"/>
            </p:cNvSpPr>
            <p:nvPr/>
          </p:nvSpPr>
          <p:spPr bwMode="auto">
            <a:xfrm>
              <a:off x="2971" y="3112"/>
              <a:ext cx="136" cy="136"/>
            </a:xfrm>
            <a:prstGeom prst="triangle">
              <a:avLst>
                <a:gd name="adj" fmla="val 50000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8503" name="Line 23"/>
            <p:cNvSpPr>
              <a:spLocks noChangeShapeType="1"/>
            </p:cNvSpPr>
            <p:nvPr/>
          </p:nvSpPr>
          <p:spPr bwMode="auto">
            <a:xfrm flipH="1" flipV="1">
              <a:off x="3424" y="1706"/>
              <a:ext cx="272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8504" name="AutoShape 24"/>
            <p:cNvSpPr>
              <a:spLocks noChangeArrowheads="1"/>
            </p:cNvSpPr>
            <p:nvPr/>
          </p:nvSpPr>
          <p:spPr bwMode="auto">
            <a:xfrm>
              <a:off x="3334" y="1616"/>
              <a:ext cx="136" cy="136"/>
            </a:xfrm>
            <a:prstGeom prst="triangle">
              <a:avLst>
                <a:gd name="adj" fmla="val 50000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8505" name="Line 25"/>
            <p:cNvSpPr>
              <a:spLocks noChangeShapeType="1"/>
            </p:cNvSpPr>
            <p:nvPr/>
          </p:nvSpPr>
          <p:spPr bwMode="auto">
            <a:xfrm flipV="1">
              <a:off x="4967" y="2523"/>
              <a:ext cx="226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8506" name="AutoShape 26"/>
            <p:cNvSpPr>
              <a:spLocks noChangeArrowheads="1"/>
            </p:cNvSpPr>
            <p:nvPr/>
          </p:nvSpPr>
          <p:spPr bwMode="auto">
            <a:xfrm>
              <a:off x="5148" y="2432"/>
              <a:ext cx="136" cy="136"/>
            </a:xfrm>
            <a:prstGeom prst="triangle">
              <a:avLst>
                <a:gd name="adj" fmla="val 50000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8507" name="Line 27"/>
            <p:cNvSpPr>
              <a:spLocks noChangeShapeType="1"/>
            </p:cNvSpPr>
            <p:nvPr/>
          </p:nvSpPr>
          <p:spPr bwMode="auto">
            <a:xfrm>
              <a:off x="4967" y="2750"/>
              <a:ext cx="272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8508" name="AutoShape 28"/>
            <p:cNvSpPr>
              <a:spLocks noChangeArrowheads="1"/>
            </p:cNvSpPr>
            <p:nvPr/>
          </p:nvSpPr>
          <p:spPr bwMode="auto">
            <a:xfrm>
              <a:off x="5238" y="2704"/>
              <a:ext cx="136" cy="136"/>
            </a:xfrm>
            <a:prstGeom prst="triangle">
              <a:avLst>
                <a:gd name="adj" fmla="val 50000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8509" name="Line 29"/>
            <p:cNvSpPr>
              <a:spLocks noChangeShapeType="1"/>
            </p:cNvSpPr>
            <p:nvPr/>
          </p:nvSpPr>
          <p:spPr bwMode="auto">
            <a:xfrm flipH="1" flipV="1">
              <a:off x="4920" y="2795"/>
              <a:ext cx="47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8510" name="AutoShape 30"/>
            <p:cNvSpPr>
              <a:spLocks noChangeArrowheads="1"/>
            </p:cNvSpPr>
            <p:nvPr/>
          </p:nvSpPr>
          <p:spPr bwMode="auto">
            <a:xfrm>
              <a:off x="4921" y="2931"/>
              <a:ext cx="136" cy="136"/>
            </a:xfrm>
            <a:prstGeom prst="triangle">
              <a:avLst>
                <a:gd name="adj" fmla="val 50000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8511" name="Line 31"/>
            <p:cNvSpPr>
              <a:spLocks noChangeShapeType="1"/>
            </p:cNvSpPr>
            <p:nvPr/>
          </p:nvSpPr>
          <p:spPr bwMode="auto">
            <a:xfrm>
              <a:off x="3833" y="3067"/>
              <a:ext cx="226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8512" name="AutoShape 32"/>
            <p:cNvSpPr>
              <a:spLocks noChangeArrowheads="1"/>
            </p:cNvSpPr>
            <p:nvPr/>
          </p:nvSpPr>
          <p:spPr bwMode="auto">
            <a:xfrm>
              <a:off x="4014" y="3158"/>
              <a:ext cx="136" cy="136"/>
            </a:xfrm>
            <a:prstGeom prst="triangle">
              <a:avLst>
                <a:gd name="adj" fmla="val 50000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8513" name="Line 33"/>
            <p:cNvSpPr>
              <a:spLocks noChangeShapeType="1"/>
            </p:cNvSpPr>
            <p:nvPr/>
          </p:nvSpPr>
          <p:spPr bwMode="auto">
            <a:xfrm flipH="1">
              <a:off x="3741" y="3067"/>
              <a:ext cx="46" cy="22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8514" name="AutoShape 34"/>
            <p:cNvSpPr>
              <a:spLocks noChangeArrowheads="1"/>
            </p:cNvSpPr>
            <p:nvPr/>
          </p:nvSpPr>
          <p:spPr bwMode="auto">
            <a:xfrm>
              <a:off x="3651" y="3248"/>
              <a:ext cx="136" cy="136"/>
            </a:xfrm>
            <a:prstGeom prst="triangle">
              <a:avLst>
                <a:gd name="adj" fmla="val 50000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8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8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§1.4 </a:t>
            </a:r>
            <a:r>
              <a:rPr lang="zh-CN" altLang="en-US" dirty="0"/>
              <a:t>信息及其量度</a:t>
            </a:r>
            <a:r>
              <a:rPr lang="en-US" altLang="zh-CN" sz="2800" dirty="0">
                <a:solidFill>
                  <a:srgbClr val="FF0000"/>
                </a:solidFill>
              </a:rPr>
              <a:t>(</a:t>
            </a:r>
            <a:r>
              <a:rPr lang="zh-CN" altLang="en-US" sz="2800" dirty="0">
                <a:solidFill>
                  <a:srgbClr val="FF0000"/>
                </a:solidFill>
              </a:rPr>
              <a:t>重点章节</a:t>
            </a:r>
            <a:r>
              <a:rPr lang="en-US" altLang="zh-CN" sz="2800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8229600" cy="3886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dirty="0">
                <a:latin typeface="Times New Roman" pitchFamily="18" charset="0"/>
              </a:rPr>
              <a:t>铁路系统运送货物量多少采用</a:t>
            </a:r>
            <a:r>
              <a:rPr lang="zh-CN" altLang="en-US" dirty="0">
                <a:latin typeface="Arial"/>
              </a:rPr>
              <a:t>“</a:t>
            </a:r>
            <a:r>
              <a:rPr lang="zh-CN" altLang="en-US" dirty="0">
                <a:latin typeface="Times New Roman" pitchFamily="18" charset="0"/>
              </a:rPr>
              <a:t>货运量</a:t>
            </a:r>
            <a:r>
              <a:rPr lang="zh-CN" altLang="en-US" dirty="0">
                <a:latin typeface="Arial"/>
              </a:rPr>
              <a:t>”</a:t>
            </a:r>
            <a:r>
              <a:rPr lang="zh-CN" altLang="en-US" dirty="0">
                <a:latin typeface="Times New Roman" pitchFamily="18" charset="0"/>
              </a:rPr>
              <a:t>（不管运送什么货物）来度量</a:t>
            </a:r>
          </a:p>
          <a:p>
            <a:pPr>
              <a:lnSpc>
                <a:spcPct val="90000"/>
              </a:lnSpc>
            </a:pPr>
            <a:r>
              <a:rPr lang="zh-CN" altLang="en-US" u="sng" dirty="0">
                <a:latin typeface="Times New Roman" pitchFamily="18" charset="0"/>
              </a:rPr>
              <a:t>通信系统中传输信息的多少采用</a:t>
            </a:r>
            <a:r>
              <a:rPr lang="zh-CN" altLang="en-US" u="sng" dirty="0">
                <a:latin typeface="Arial"/>
              </a:rPr>
              <a:t>“</a:t>
            </a:r>
            <a:r>
              <a:rPr lang="zh-CN" altLang="en-US" u="sng" dirty="0">
                <a:solidFill>
                  <a:srgbClr val="FF0000"/>
                </a:solidFill>
                <a:latin typeface="Times New Roman" pitchFamily="18" charset="0"/>
              </a:rPr>
              <a:t>信息量</a:t>
            </a:r>
            <a:r>
              <a:rPr lang="zh-CN" altLang="en-US" u="sng" dirty="0">
                <a:latin typeface="Arial"/>
              </a:rPr>
              <a:t>”</a:t>
            </a:r>
            <a:r>
              <a:rPr lang="zh-CN" altLang="en-US" u="sng" dirty="0">
                <a:latin typeface="Times New Roman" pitchFamily="18" charset="0"/>
              </a:rPr>
              <a:t>来度量</a:t>
            </a:r>
            <a:r>
              <a:rPr lang="zh-CN" altLang="en-US" dirty="0">
                <a:latin typeface="Times New Roman" pitchFamily="18" charset="0"/>
              </a:rPr>
              <a:t>。</a:t>
            </a:r>
          </a:p>
          <a:p>
            <a:pPr>
              <a:lnSpc>
                <a:spcPct val="90000"/>
              </a:lnSpc>
            </a:pPr>
            <a:r>
              <a:rPr lang="zh-CN" altLang="en-US" dirty="0">
                <a:latin typeface="Times New Roman" pitchFamily="18" charset="0"/>
              </a:rPr>
              <a:t>注意：信息量的大小实际上与内容无关</a:t>
            </a:r>
          </a:p>
          <a:p>
            <a:pPr lvl="1">
              <a:lnSpc>
                <a:spcPct val="90000"/>
              </a:lnSpc>
            </a:pPr>
            <a:r>
              <a:rPr lang="zh-CN" altLang="en-US" dirty="0">
                <a:latin typeface="Times New Roman" pitchFamily="18" charset="0"/>
              </a:rPr>
              <a:t>一个消息对于接收者很有价值（即信息量大）在于这个消息是他不知道的事情或觉得不可能发生的事情（即小概率事件）。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9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9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9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9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9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9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331640" y="4509120"/>
            <a:ext cx="6840810" cy="1188988"/>
          </a:xfrm>
          <a:prstGeom prst="round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§1.4 </a:t>
            </a:r>
            <a:r>
              <a:rPr lang="zh-CN" altLang="en-US"/>
              <a:t>信息及其量度（续）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8229600" cy="4537075"/>
          </a:xfrm>
        </p:spPr>
        <p:txBody>
          <a:bodyPr/>
          <a:lstStyle/>
          <a:p>
            <a:r>
              <a:rPr lang="zh-CN" altLang="en-US" dirty="0"/>
              <a:t>即，</a:t>
            </a:r>
            <a:r>
              <a:rPr lang="zh-CN" altLang="en-US" u="sng" dirty="0"/>
              <a:t>一条信息发生的概率越小，信息量越大；概率越大</a:t>
            </a:r>
            <a:r>
              <a:rPr lang="zh-CN" altLang="en-US" dirty="0"/>
              <a:t>（一种极端情况是“必然的事情”信息量为</a:t>
            </a:r>
            <a:r>
              <a:rPr lang="en-US" altLang="zh-CN" dirty="0"/>
              <a:t>0</a:t>
            </a:r>
            <a:r>
              <a:rPr lang="zh-CN" altLang="en-US" dirty="0"/>
              <a:t>）</a:t>
            </a:r>
            <a:r>
              <a:rPr lang="zh-CN" altLang="en-US" u="sng" dirty="0"/>
              <a:t>则信息量越小</a:t>
            </a:r>
          </a:p>
          <a:p>
            <a:r>
              <a:rPr lang="zh-CN" altLang="en-US" dirty="0"/>
              <a:t>于是，对于一条信息</a:t>
            </a:r>
            <a:r>
              <a:rPr lang="en-US" altLang="zh-CN" dirty="0"/>
              <a:t>x</a:t>
            </a:r>
            <a:r>
              <a:rPr lang="zh-CN" altLang="en-US" dirty="0"/>
              <a:t>，人们用下列公式表示其信息量</a:t>
            </a:r>
            <a:r>
              <a:rPr lang="en-US" altLang="zh-CN" i="1" dirty="0">
                <a:latin typeface="Iskoola Pota" pitchFamily="18" charset="0"/>
              </a:rPr>
              <a:t>I</a:t>
            </a:r>
            <a:r>
              <a:rPr lang="zh-CN" altLang="en-US" dirty="0"/>
              <a:t>：</a:t>
            </a:r>
          </a:p>
        </p:txBody>
      </p:sp>
      <p:grpSp>
        <p:nvGrpSpPr>
          <p:cNvPr id="150536" name="Group 8"/>
          <p:cNvGrpSpPr>
            <a:grpSpLocks/>
          </p:cNvGrpSpPr>
          <p:nvPr/>
        </p:nvGrpSpPr>
        <p:grpSpPr bwMode="auto">
          <a:xfrm>
            <a:off x="1690687" y="4521200"/>
            <a:ext cx="6481763" cy="1104900"/>
            <a:chOff x="1202" y="2840"/>
            <a:chExt cx="4083" cy="696"/>
          </a:xfrm>
        </p:grpSpPr>
        <p:pic>
          <p:nvPicPr>
            <p:cNvPr id="150533" name="Picture 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02" y="2840"/>
              <a:ext cx="2767" cy="696"/>
            </a:xfrm>
            <a:prstGeom prst="rect">
              <a:avLst/>
            </a:prstGeom>
            <a:noFill/>
          </p:spPr>
        </p:pic>
        <p:sp>
          <p:nvSpPr>
            <p:cNvPr id="150535" name="Text Box 7"/>
            <p:cNvSpPr txBox="1">
              <a:spLocks noChangeArrowheads="1"/>
            </p:cNvSpPr>
            <p:nvPr/>
          </p:nvSpPr>
          <p:spPr bwMode="auto">
            <a:xfrm>
              <a:off x="4105" y="3022"/>
              <a:ext cx="11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latin typeface="宋体" pitchFamily="2" charset="-122"/>
                </a:rPr>
                <a:t>（式</a:t>
              </a:r>
              <a:r>
                <a:rPr kumimoji="1" lang="en-US" altLang="zh-CN" sz="2400" b="1">
                  <a:latin typeface="Times New Roman" pitchFamily="18" charset="0"/>
                </a:rPr>
                <a:t>1-4-1</a:t>
              </a:r>
              <a:r>
                <a:rPr kumimoji="1" lang="zh-CN" altLang="en-US" sz="2400" b="1">
                  <a:latin typeface="宋体" pitchFamily="2" charset="-122"/>
                </a:rPr>
                <a:t>）</a:t>
              </a:r>
              <a:r>
                <a:rPr kumimoji="1" lang="zh-CN" altLang="en-US" sz="2400" b="1">
                  <a:latin typeface="Times New Roman" pitchFamily="18" charset="0"/>
                </a:rPr>
                <a:t> </a:t>
              </a:r>
            </a:p>
          </p:txBody>
        </p:sp>
      </p:grpSp>
      <p:sp>
        <p:nvSpPr>
          <p:cNvPr id="150537" name="Text Box 9"/>
          <p:cNvSpPr txBox="1">
            <a:spLocks noChangeArrowheads="1"/>
          </p:cNvSpPr>
          <p:nvPr/>
        </p:nvSpPr>
        <p:spPr bwMode="auto">
          <a:xfrm>
            <a:off x="1619250" y="5734050"/>
            <a:ext cx="66246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i="1">
                <a:solidFill>
                  <a:srgbClr val="FF0000"/>
                </a:solidFill>
              </a:rPr>
              <a:t>之所以取对数是由于信息量的“累加性”决定的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0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0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053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§1.4 </a:t>
            </a:r>
            <a:r>
              <a:rPr lang="zh-CN" altLang="en-US"/>
              <a:t>信息及其量度（续）</a:t>
            </a:r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628775"/>
            <a:ext cx="8229600" cy="4537075"/>
          </a:xfrm>
        </p:spPr>
        <p:txBody>
          <a:bodyPr/>
          <a:lstStyle/>
          <a:p>
            <a:r>
              <a:rPr lang="zh-CN" altLang="en-US" dirty="0"/>
              <a:t>信息量的单位由对数底的取值决定。</a:t>
            </a:r>
          </a:p>
          <a:p>
            <a:r>
              <a:rPr lang="zh-CN" altLang="en-US" u="sng" dirty="0"/>
              <a:t>若对数以</a:t>
            </a:r>
            <a:r>
              <a:rPr lang="en-US" altLang="zh-CN" u="sng" dirty="0"/>
              <a:t>2</a:t>
            </a:r>
            <a:r>
              <a:rPr lang="zh-CN" altLang="en-US" u="sng" dirty="0"/>
              <a:t>为底时单位是“比特”</a:t>
            </a:r>
            <a:r>
              <a:rPr lang="zh-CN" altLang="en-US" dirty="0"/>
              <a:t>（</a:t>
            </a:r>
            <a:r>
              <a:rPr lang="en-US" altLang="zh-CN" dirty="0"/>
              <a:t>bit — binary unit</a:t>
            </a:r>
            <a:r>
              <a:rPr lang="zh-CN" altLang="en-US" dirty="0"/>
              <a:t>的缩写）；</a:t>
            </a:r>
          </a:p>
          <a:p>
            <a:r>
              <a:rPr lang="zh-CN" altLang="en-US" dirty="0"/>
              <a:t>若以</a:t>
            </a:r>
            <a:r>
              <a:rPr lang="en-US" altLang="zh-CN" dirty="0"/>
              <a:t>e</a:t>
            </a:r>
            <a:r>
              <a:rPr lang="zh-CN" altLang="en-US" dirty="0"/>
              <a:t>为底时单位是“奈特”（</a:t>
            </a:r>
            <a:r>
              <a:rPr lang="en-US" altLang="zh-CN" dirty="0" err="1"/>
              <a:t>nat</a:t>
            </a:r>
            <a:r>
              <a:rPr lang="en-US" altLang="zh-CN" dirty="0"/>
              <a:t>—nature unit</a:t>
            </a:r>
            <a:r>
              <a:rPr lang="zh-CN" altLang="en-US" dirty="0"/>
              <a:t>的缩写）；</a:t>
            </a:r>
          </a:p>
          <a:p>
            <a:r>
              <a:rPr lang="zh-CN" altLang="en-US" dirty="0"/>
              <a:t>若以</a:t>
            </a:r>
            <a:r>
              <a:rPr lang="en-US" altLang="zh-CN" dirty="0"/>
              <a:t>10</a:t>
            </a:r>
            <a:r>
              <a:rPr lang="zh-CN" altLang="en-US" dirty="0"/>
              <a:t>为底时单位是“哈特”（</a:t>
            </a:r>
            <a:r>
              <a:rPr lang="en-US" altLang="zh-CN" dirty="0"/>
              <a:t>Hart — Hartley</a:t>
            </a:r>
            <a:r>
              <a:rPr lang="zh-CN" altLang="en-US" dirty="0"/>
              <a:t>的缩写）。</a:t>
            </a:r>
          </a:p>
          <a:p>
            <a:r>
              <a:rPr lang="zh-CN" altLang="en-US" dirty="0"/>
              <a:t>通常采用“比特”作为信息量的实用单位。</a:t>
            </a:r>
          </a:p>
        </p:txBody>
      </p:sp>
      <p:sp>
        <p:nvSpPr>
          <p:cNvPr id="151556" name="Rectangle 4"/>
          <p:cNvSpPr>
            <a:spLocks noChangeArrowheads="1"/>
          </p:cNvSpPr>
          <p:nvPr/>
        </p:nvSpPr>
        <p:spPr bwMode="auto">
          <a:xfrm>
            <a:off x="755650" y="2276475"/>
            <a:ext cx="6985000" cy="100806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1557" name="Text Box 5"/>
          <p:cNvSpPr txBox="1">
            <a:spLocks noChangeArrowheads="1"/>
          </p:cNvSpPr>
          <p:nvPr/>
        </p:nvSpPr>
        <p:spPr bwMode="auto">
          <a:xfrm>
            <a:off x="4645025" y="2827338"/>
            <a:ext cx="2592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i="1">
                <a:solidFill>
                  <a:srgbClr val="FF0000"/>
                </a:solidFill>
                <a:latin typeface="Times New Roman" pitchFamily="18" charset="0"/>
              </a:rPr>
              <a:t>同学们要掌握的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1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1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51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6" grpId="0" animBg="1"/>
      <p:bldP spid="15155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i="1"/>
              <a:t>[</a:t>
            </a:r>
            <a:r>
              <a:rPr lang="zh-CN" altLang="en-US" sz="3600" i="1"/>
              <a:t>例题</a:t>
            </a:r>
            <a:r>
              <a:rPr lang="en-US" altLang="zh-CN" sz="3600" i="1"/>
              <a:t>1.4.1]</a:t>
            </a:r>
            <a:r>
              <a:rPr lang="zh-CN" altLang="en-US" sz="3600" i="1"/>
              <a:t>（顺便引出“信息熵”的概念）</a:t>
            </a:r>
          </a:p>
        </p:txBody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700213"/>
            <a:ext cx="8229600" cy="4537075"/>
          </a:xfrm>
        </p:spPr>
        <p:txBody>
          <a:bodyPr/>
          <a:lstStyle/>
          <a:p>
            <a:r>
              <a:rPr lang="zh-CN" altLang="en-US"/>
              <a:t>某信源每天播报某地的天气预报，此地晴天、多云、阴、雨的概率分别为</a:t>
            </a:r>
            <a:r>
              <a:rPr lang="en-US" altLang="zh-CN"/>
              <a:t>1/2</a:t>
            </a:r>
            <a:r>
              <a:rPr lang="zh-CN" altLang="en-US"/>
              <a:t>、</a:t>
            </a:r>
            <a:r>
              <a:rPr lang="en-US" altLang="zh-CN"/>
              <a:t>1/4</a:t>
            </a:r>
            <a:r>
              <a:rPr lang="zh-CN" altLang="en-US"/>
              <a:t>、</a:t>
            </a:r>
            <a:r>
              <a:rPr lang="en-US" altLang="zh-CN"/>
              <a:t>1/8</a:t>
            </a:r>
            <a:r>
              <a:rPr lang="zh-CN" altLang="en-US"/>
              <a:t>、</a:t>
            </a:r>
            <a:r>
              <a:rPr lang="en-US" altLang="zh-CN"/>
              <a:t>1/8</a:t>
            </a:r>
          </a:p>
          <a:p>
            <a:r>
              <a:rPr lang="zh-CN" altLang="en-US"/>
              <a:t>求：</a:t>
            </a:r>
          </a:p>
          <a:p>
            <a:pPr lvl="1"/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）晴、多云、阴、雨的各自所含信息量</a:t>
            </a:r>
          </a:p>
          <a:p>
            <a:pPr lvl="1"/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）信息串“晴</a:t>
            </a:r>
            <a:r>
              <a:rPr lang="en-US" altLang="zh-CN"/>
              <a:t>-</a:t>
            </a:r>
            <a:r>
              <a:rPr lang="zh-CN" altLang="en-US"/>
              <a:t>多云</a:t>
            </a:r>
            <a:r>
              <a:rPr lang="en-US" altLang="zh-CN"/>
              <a:t>-</a:t>
            </a:r>
            <a:r>
              <a:rPr lang="zh-CN" altLang="en-US"/>
              <a:t>阴</a:t>
            </a:r>
            <a:r>
              <a:rPr lang="en-US" altLang="zh-CN"/>
              <a:t>-</a:t>
            </a:r>
            <a:r>
              <a:rPr lang="zh-CN" altLang="en-US"/>
              <a:t>晴</a:t>
            </a:r>
            <a:r>
              <a:rPr lang="en-US" altLang="zh-CN"/>
              <a:t>-</a:t>
            </a:r>
            <a:r>
              <a:rPr lang="zh-CN" altLang="en-US"/>
              <a:t>晴</a:t>
            </a:r>
            <a:r>
              <a:rPr lang="en-US" altLang="zh-CN"/>
              <a:t>-</a:t>
            </a:r>
            <a:r>
              <a:rPr lang="zh-CN" altLang="en-US"/>
              <a:t>晴</a:t>
            </a:r>
            <a:r>
              <a:rPr lang="en-US" altLang="zh-CN"/>
              <a:t>-</a:t>
            </a:r>
            <a:r>
              <a:rPr lang="zh-CN" altLang="en-US"/>
              <a:t>多云</a:t>
            </a:r>
            <a:r>
              <a:rPr lang="en-US" altLang="zh-CN"/>
              <a:t>-</a:t>
            </a:r>
            <a:r>
              <a:rPr lang="zh-CN" altLang="en-US"/>
              <a:t>雨”所含的总信息量</a:t>
            </a:r>
          </a:p>
          <a:p>
            <a:pPr lvl="1"/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）此信源的每个消息的平均信息量（称为“信息熵”）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2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2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2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2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628682255"/>
              </p:ext>
            </p:extLst>
          </p:nvPr>
        </p:nvGraphicFramePr>
        <p:xfrm>
          <a:off x="539552" y="836712"/>
          <a:ext cx="7992888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动作按钮: 影片 3">
            <a:hlinkClick r:id="rId7" action="ppaction://hlinkfile" highlightClick="1"/>
          </p:cNvPr>
          <p:cNvSpPr/>
          <p:nvPr/>
        </p:nvSpPr>
        <p:spPr>
          <a:xfrm>
            <a:off x="2987824" y="2708920"/>
            <a:ext cx="2520280" cy="1728192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822993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i="1"/>
              <a:t>[</a:t>
            </a:r>
            <a:r>
              <a:rPr lang="zh-CN" altLang="en-US" i="1"/>
              <a:t>例题</a:t>
            </a:r>
            <a:r>
              <a:rPr lang="en-US" altLang="zh-CN" i="1"/>
              <a:t>1.4.1]</a:t>
            </a:r>
            <a:r>
              <a:rPr lang="zh-CN" altLang="en-US" i="1"/>
              <a:t>（解）</a:t>
            </a:r>
          </a:p>
        </p:txBody>
      </p:sp>
      <p:graphicFrame>
        <p:nvGraphicFramePr>
          <p:cNvPr id="153604" name="Object 4"/>
          <p:cNvGraphicFramePr>
            <a:graphicFrameLocks noChangeAspect="1"/>
          </p:cNvGraphicFramePr>
          <p:nvPr/>
        </p:nvGraphicFramePr>
        <p:xfrm>
          <a:off x="900113" y="1557338"/>
          <a:ext cx="6408737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6" name="公式" r:id="rId3" imgW="2400120" imgH="393480" progId="Equation.3">
                  <p:embed/>
                </p:oleObj>
              </mc:Choice>
              <mc:Fallback>
                <p:oleObj name="公式" r:id="rId3" imgW="240012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1557338"/>
                        <a:ext cx="6408737" cy="1050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05" name="Object 5"/>
          <p:cNvGraphicFramePr>
            <a:graphicFrameLocks noChangeAspect="1"/>
          </p:cNvGraphicFramePr>
          <p:nvPr/>
        </p:nvGraphicFramePr>
        <p:xfrm>
          <a:off x="1331913" y="2420938"/>
          <a:ext cx="6646862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7" name="公式" r:id="rId5" imgW="2489040" imgH="393480" progId="Equation.3">
                  <p:embed/>
                </p:oleObj>
              </mc:Choice>
              <mc:Fallback>
                <p:oleObj name="公式" r:id="rId5" imgW="248904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2420938"/>
                        <a:ext cx="6646862" cy="1050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06" name="Object 6"/>
          <p:cNvGraphicFramePr>
            <a:graphicFrameLocks noChangeAspect="1"/>
          </p:cNvGraphicFramePr>
          <p:nvPr/>
        </p:nvGraphicFramePr>
        <p:xfrm>
          <a:off x="1335088" y="3386138"/>
          <a:ext cx="5900737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8" name="公式" r:id="rId7" imgW="2209680" imgH="393480" progId="Equation.3">
                  <p:embed/>
                </p:oleObj>
              </mc:Choice>
              <mc:Fallback>
                <p:oleObj name="公式" r:id="rId7" imgW="2209680" imgH="393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5088" y="3386138"/>
                        <a:ext cx="5900737" cy="1050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07" name="Object 7"/>
          <p:cNvGraphicFramePr>
            <a:graphicFrameLocks noChangeAspect="1"/>
          </p:cNvGraphicFramePr>
          <p:nvPr/>
        </p:nvGraphicFramePr>
        <p:xfrm>
          <a:off x="1403350" y="4394200"/>
          <a:ext cx="5900738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9" name="公式" r:id="rId9" imgW="2209680" imgH="393480" progId="Equation.3">
                  <p:embed/>
                </p:oleObj>
              </mc:Choice>
              <mc:Fallback>
                <p:oleObj name="公式" r:id="rId9" imgW="2209680" imgH="393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4394200"/>
                        <a:ext cx="5900738" cy="1050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i="1"/>
              <a:t>[</a:t>
            </a:r>
            <a:r>
              <a:rPr lang="zh-CN" altLang="en-US" i="1"/>
              <a:t>例题</a:t>
            </a:r>
            <a:r>
              <a:rPr lang="en-US" altLang="zh-CN" i="1"/>
              <a:t>1.4.1]</a:t>
            </a:r>
            <a:r>
              <a:rPr lang="zh-CN" altLang="en-US" i="1"/>
              <a:t>（解）</a:t>
            </a:r>
          </a:p>
        </p:txBody>
      </p:sp>
      <p:graphicFrame>
        <p:nvGraphicFramePr>
          <p:cNvPr id="154628" name="Object 4"/>
          <p:cNvGraphicFramePr>
            <a:graphicFrameLocks noChangeAspect="1"/>
          </p:cNvGraphicFramePr>
          <p:nvPr/>
        </p:nvGraphicFramePr>
        <p:xfrm>
          <a:off x="539750" y="1844675"/>
          <a:ext cx="7862888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00" name="公式" r:id="rId4" imgW="2946240" imgH="228600" progId="Equation.3">
                  <p:embed/>
                </p:oleObj>
              </mc:Choice>
              <mc:Fallback>
                <p:oleObj name="公式" r:id="rId4" imgW="2946240" imgH="2286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1844675"/>
                        <a:ext cx="7862888" cy="60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4629" name="Object 5"/>
          <p:cNvGraphicFramePr>
            <a:graphicFrameLocks noChangeAspect="1"/>
          </p:cNvGraphicFramePr>
          <p:nvPr/>
        </p:nvGraphicFramePr>
        <p:xfrm>
          <a:off x="1692275" y="2636838"/>
          <a:ext cx="5459413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01" name="公式" r:id="rId6" imgW="1892160" imgH="177480" progId="Equation.3">
                  <p:embed/>
                </p:oleObj>
              </mc:Choice>
              <mc:Fallback>
                <p:oleObj name="公式" r:id="rId6" imgW="1892160" imgH="177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2636838"/>
                        <a:ext cx="5459413" cy="511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4630" name="Object 6"/>
          <p:cNvGraphicFramePr>
            <a:graphicFrameLocks noChangeAspect="1"/>
          </p:cNvGraphicFramePr>
          <p:nvPr/>
        </p:nvGraphicFramePr>
        <p:xfrm>
          <a:off x="1692275" y="3357563"/>
          <a:ext cx="1708150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02" name="公式" r:id="rId8" imgW="571320" imgH="203040" progId="Equation.3">
                  <p:embed/>
                </p:oleObj>
              </mc:Choice>
              <mc:Fallback>
                <p:oleObj name="公式" r:id="rId8" imgW="57132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3357563"/>
                        <a:ext cx="1708150" cy="604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4631" name="Object 7"/>
          <p:cNvGraphicFramePr>
            <a:graphicFrameLocks noChangeAspect="1"/>
          </p:cNvGraphicFramePr>
          <p:nvPr/>
        </p:nvGraphicFramePr>
        <p:xfrm>
          <a:off x="204788" y="4076700"/>
          <a:ext cx="8086725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03" name="公式" r:id="rId10" imgW="3213000" imgH="419040" progId="Equation.3">
                  <p:embed/>
                </p:oleObj>
              </mc:Choice>
              <mc:Fallback>
                <p:oleObj name="公式" r:id="rId10" imgW="3213000" imgH="419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788" y="4076700"/>
                        <a:ext cx="8086725" cy="1050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4632" name="Rectangle 8"/>
          <p:cNvSpPr>
            <a:spLocks noChangeArrowheads="1"/>
          </p:cNvSpPr>
          <p:nvPr/>
        </p:nvSpPr>
        <p:spPr bwMode="auto">
          <a:xfrm>
            <a:off x="1042988" y="4221163"/>
            <a:ext cx="2232025" cy="7207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4633" name="Text Box 9"/>
          <p:cNvSpPr txBox="1">
            <a:spLocks noChangeArrowheads="1"/>
          </p:cNvSpPr>
          <p:nvPr/>
        </p:nvSpPr>
        <p:spPr bwMode="auto">
          <a:xfrm>
            <a:off x="206410" y="5635625"/>
            <a:ext cx="4537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i="1" dirty="0">
                <a:solidFill>
                  <a:srgbClr val="FF0000"/>
                </a:solidFill>
              </a:rPr>
              <a:t>称为</a:t>
            </a:r>
            <a:r>
              <a:rPr lang="zh-CN" altLang="en-US" sz="2400" b="1" i="1" u="sng" dirty="0">
                <a:solidFill>
                  <a:srgbClr val="FF0000"/>
                </a:solidFill>
              </a:rPr>
              <a:t>信息熵</a:t>
            </a:r>
            <a:r>
              <a:rPr lang="zh-CN" altLang="en-US" sz="2400" b="1" i="1" dirty="0">
                <a:solidFill>
                  <a:srgbClr val="FF0000"/>
                </a:solidFill>
              </a:rPr>
              <a:t>，因为其通用公式为</a:t>
            </a:r>
          </a:p>
        </p:txBody>
      </p:sp>
      <p:graphicFrame>
        <p:nvGraphicFramePr>
          <p:cNvPr id="15463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5429053"/>
              </p:ext>
            </p:extLst>
          </p:nvPr>
        </p:nvGraphicFramePr>
        <p:xfrm>
          <a:off x="5006975" y="5635625"/>
          <a:ext cx="3527425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04" name="公式" r:id="rId12" imgW="1714320" imgH="342720" progId="Equation.3">
                  <p:embed/>
                </p:oleObj>
              </mc:Choice>
              <mc:Fallback>
                <p:oleObj name="公式" r:id="rId12" imgW="1714320" imgH="34272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6975" y="5635625"/>
                        <a:ext cx="3527425" cy="706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4636" name="Rectangle 12"/>
          <p:cNvSpPr>
            <a:spLocks noChangeArrowheads="1"/>
          </p:cNvSpPr>
          <p:nvPr/>
        </p:nvSpPr>
        <p:spPr bwMode="auto">
          <a:xfrm>
            <a:off x="6588125" y="4221163"/>
            <a:ext cx="1655763" cy="7207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4637" name="Text Box 13"/>
          <p:cNvSpPr txBox="1">
            <a:spLocks noChangeArrowheads="1"/>
          </p:cNvSpPr>
          <p:nvPr/>
        </p:nvSpPr>
        <p:spPr bwMode="auto">
          <a:xfrm>
            <a:off x="6300788" y="3692525"/>
            <a:ext cx="2233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i="1">
                <a:solidFill>
                  <a:srgbClr val="FF0000"/>
                </a:solidFill>
              </a:rPr>
              <a:t>请注意其量纲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4867276" y="5588062"/>
            <a:ext cx="3750848" cy="7667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154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154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4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4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32" grpId="0" animBg="1"/>
      <p:bldP spid="154633" grpId="0"/>
      <p:bldP spid="154636" grpId="0" animBg="1"/>
      <p:bldP spid="154637" grpId="0"/>
      <p:bldP spid="1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705" name="Group 9"/>
          <p:cNvGrpSpPr>
            <a:grpSpLocks/>
          </p:cNvGrpSpPr>
          <p:nvPr/>
        </p:nvGrpSpPr>
        <p:grpSpPr bwMode="auto">
          <a:xfrm>
            <a:off x="0" y="1196975"/>
            <a:ext cx="8785225" cy="1671638"/>
            <a:chOff x="0" y="754"/>
            <a:chExt cx="5534" cy="1053"/>
          </a:xfrm>
        </p:grpSpPr>
        <p:pic>
          <p:nvPicPr>
            <p:cNvPr id="157703" name="Picture 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754"/>
              <a:ext cx="5534" cy="1025"/>
            </a:xfrm>
            <a:prstGeom prst="rect">
              <a:avLst/>
            </a:prstGeom>
            <a:noFill/>
          </p:spPr>
        </p:pic>
        <p:sp>
          <p:nvSpPr>
            <p:cNvPr id="157704" name="Text Box 8"/>
            <p:cNvSpPr txBox="1">
              <a:spLocks noChangeArrowheads="1"/>
            </p:cNvSpPr>
            <p:nvPr/>
          </p:nvSpPr>
          <p:spPr bwMode="auto">
            <a:xfrm>
              <a:off x="431" y="1480"/>
              <a:ext cx="136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just"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bg2"/>
                  </a:solidFill>
                </a:rPr>
                <a:t>（即信息熵）</a:t>
              </a:r>
            </a:p>
          </p:txBody>
        </p:sp>
      </p:grpSp>
      <p:pic>
        <p:nvPicPr>
          <p:cNvPr id="157706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3068638"/>
            <a:ext cx="5329237" cy="501650"/>
          </a:xfrm>
          <a:prstGeom prst="rect">
            <a:avLst/>
          </a:prstGeom>
          <a:noFill/>
        </p:spPr>
      </p:pic>
      <p:graphicFrame>
        <p:nvGraphicFramePr>
          <p:cNvPr id="157708" name="Object 12"/>
          <p:cNvGraphicFramePr>
            <a:graphicFrameLocks noChangeAspect="1"/>
          </p:cNvGraphicFramePr>
          <p:nvPr/>
        </p:nvGraphicFramePr>
        <p:xfrm>
          <a:off x="2268538" y="3716338"/>
          <a:ext cx="3527425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21" name="公式" r:id="rId5" imgW="1714320" imgH="342720" progId="Equation.3">
                  <p:embed/>
                </p:oleObj>
              </mc:Choice>
              <mc:Fallback>
                <p:oleObj name="公式" r:id="rId5" imgW="1714320" imgH="34272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8538" y="3716338"/>
                        <a:ext cx="3527425" cy="706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7709" name="Picture 1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27088" y="4437063"/>
            <a:ext cx="7127875" cy="901700"/>
          </a:xfrm>
          <a:prstGeom prst="rect">
            <a:avLst/>
          </a:prstGeom>
          <a:noFill/>
        </p:spPr>
      </p:pic>
      <p:pic>
        <p:nvPicPr>
          <p:cNvPr id="157711" name="Picture 1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00113" y="5661025"/>
            <a:ext cx="2447925" cy="473075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57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157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57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57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7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7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/>
              <a:t>§1.5 </a:t>
            </a:r>
            <a:r>
              <a:rPr lang="zh-CN" altLang="en-US" sz="4000"/>
              <a:t>通信系统的性能指标</a:t>
            </a:r>
            <a:r>
              <a:rPr lang="en-US" altLang="zh-CN" sz="2800">
                <a:solidFill>
                  <a:srgbClr val="FF0000"/>
                </a:solidFill>
              </a:rPr>
              <a:t>(</a:t>
            </a:r>
            <a:r>
              <a:rPr lang="zh-CN" altLang="en-US" sz="2800">
                <a:solidFill>
                  <a:srgbClr val="FF0000"/>
                </a:solidFill>
              </a:rPr>
              <a:t>重点章节</a:t>
            </a:r>
            <a:r>
              <a:rPr lang="en-US" altLang="zh-CN" sz="280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628775"/>
            <a:ext cx="8391554" cy="4752975"/>
          </a:xfrm>
        </p:spPr>
        <p:txBody>
          <a:bodyPr/>
          <a:lstStyle/>
          <a:p>
            <a:r>
              <a:rPr lang="zh-CN" altLang="en-US" dirty="0">
                <a:latin typeface="Times New Roman" pitchFamily="18" charset="0"/>
              </a:rPr>
              <a:t>通信的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</a:rPr>
              <a:t>有效性</a:t>
            </a:r>
            <a:r>
              <a:rPr lang="zh-CN" altLang="en-US" dirty="0">
                <a:latin typeface="Times New Roman" pitchFamily="18" charset="0"/>
              </a:rPr>
              <a:t>和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</a:rPr>
              <a:t>可靠性</a:t>
            </a:r>
            <a:r>
              <a:rPr lang="zh-CN" altLang="en-US" dirty="0">
                <a:latin typeface="Times New Roman" pitchFamily="18" charset="0"/>
              </a:rPr>
              <a:t>是通信系统中最主要的性能指标。</a:t>
            </a:r>
            <a:endParaRPr lang="en-US" altLang="zh-CN" dirty="0">
              <a:latin typeface="Times New Roman" pitchFamily="18" charset="0"/>
            </a:endParaRPr>
          </a:p>
          <a:p>
            <a:endParaRPr lang="zh-CN" altLang="en-US" dirty="0">
              <a:latin typeface="Times New Roman" pitchFamily="18" charset="0"/>
            </a:endParaRPr>
          </a:p>
          <a:p>
            <a:r>
              <a:rPr lang="zh-CN" altLang="en-US" dirty="0">
                <a:latin typeface="Times New Roman" pitchFamily="18" charset="0"/>
              </a:rPr>
              <a:t>所谓</a:t>
            </a:r>
            <a:r>
              <a:rPr lang="zh-CN" altLang="en-US" u="sng" dirty="0">
                <a:solidFill>
                  <a:srgbClr val="FF0000"/>
                </a:solidFill>
                <a:latin typeface="Times New Roman" pitchFamily="18" charset="0"/>
              </a:rPr>
              <a:t>有效性</a:t>
            </a:r>
            <a:r>
              <a:rPr lang="zh-CN" altLang="en-US" dirty="0">
                <a:latin typeface="Times New Roman" pitchFamily="18" charset="0"/>
              </a:rPr>
              <a:t>，</a:t>
            </a:r>
            <a:r>
              <a:rPr lang="zh-CN" altLang="en-US" u="sng" dirty="0">
                <a:latin typeface="Times New Roman" pitchFamily="18" charset="0"/>
              </a:rPr>
              <a:t>是指消息传输的</a:t>
            </a:r>
            <a:r>
              <a:rPr lang="zh-CN" altLang="en-US" u="sng" dirty="0">
                <a:solidFill>
                  <a:srgbClr val="FF0000"/>
                </a:solidFill>
              </a:rPr>
              <a:t>“</a:t>
            </a:r>
            <a:r>
              <a:rPr lang="zh-CN" altLang="en-US" u="sng" dirty="0">
                <a:solidFill>
                  <a:srgbClr val="FF0000"/>
                </a:solidFill>
                <a:latin typeface="Times New Roman" pitchFamily="18" charset="0"/>
              </a:rPr>
              <a:t>速度</a:t>
            </a:r>
            <a:r>
              <a:rPr lang="zh-CN" altLang="en-US" u="sng" dirty="0">
                <a:solidFill>
                  <a:srgbClr val="FF0000"/>
                </a:solidFill>
              </a:rPr>
              <a:t>”</a:t>
            </a:r>
            <a:r>
              <a:rPr lang="zh-CN" altLang="en-US" u="sng" dirty="0">
                <a:latin typeface="Times New Roman" pitchFamily="18" charset="0"/>
              </a:rPr>
              <a:t>问题</a:t>
            </a:r>
            <a:endParaRPr lang="en-US" altLang="zh-CN" u="sng" dirty="0">
              <a:latin typeface="Times New Roman" pitchFamily="18" charset="0"/>
            </a:endParaRPr>
          </a:p>
          <a:p>
            <a:endParaRPr lang="zh-CN" altLang="en-US" dirty="0">
              <a:latin typeface="Times New Roman" pitchFamily="18" charset="0"/>
            </a:endParaRPr>
          </a:p>
          <a:p>
            <a:r>
              <a:rPr lang="zh-CN" altLang="en-US" dirty="0">
                <a:latin typeface="Times New Roman" pitchFamily="18" charset="0"/>
              </a:rPr>
              <a:t>而</a:t>
            </a:r>
            <a:r>
              <a:rPr lang="zh-CN" altLang="en-US" u="sng" dirty="0">
                <a:solidFill>
                  <a:srgbClr val="FF0000"/>
                </a:solidFill>
                <a:latin typeface="Times New Roman" pitchFamily="18" charset="0"/>
              </a:rPr>
              <a:t>可靠性</a:t>
            </a:r>
            <a:r>
              <a:rPr lang="zh-CN" altLang="en-US" dirty="0">
                <a:latin typeface="Times New Roman" pitchFamily="18" charset="0"/>
              </a:rPr>
              <a:t>主要</a:t>
            </a:r>
            <a:r>
              <a:rPr lang="zh-CN" altLang="en-US" u="sng" dirty="0">
                <a:latin typeface="Times New Roman" pitchFamily="18" charset="0"/>
              </a:rPr>
              <a:t>是指消息传输的</a:t>
            </a:r>
            <a:r>
              <a:rPr lang="zh-CN" altLang="en-US" u="sng" dirty="0">
                <a:solidFill>
                  <a:srgbClr val="FF0000"/>
                </a:solidFill>
              </a:rPr>
              <a:t>“</a:t>
            </a:r>
            <a:r>
              <a:rPr lang="zh-CN" altLang="en-US" u="sng" dirty="0">
                <a:solidFill>
                  <a:srgbClr val="FF0000"/>
                </a:solidFill>
                <a:latin typeface="Times New Roman" pitchFamily="18" charset="0"/>
              </a:rPr>
              <a:t>质量</a:t>
            </a:r>
            <a:r>
              <a:rPr lang="zh-CN" altLang="en-US" u="sng" dirty="0">
                <a:solidFill>
                  <a:srgbClr val="FF0000"/>
                </a:solidFill>
              </a:rPr>
              <a:t>”</a:t>
            </a:r>
            <a:r>
              <a:rPr lang="zh-CN" altLang="en-US" u="sng" dirty="0">
                <a:latin typeface="Times New Roman" pitchFamily="18" charset="0"/>
              </a:rPr>
              <a:t>问题</a:t>
            </a:r>
          </a:p>
        </p:txBody>
      </p:sp>
      <p:sp>
        <p:nvSpPr>
          <p:cNvPr id="158724" name="Text Box 4"/>
          <p:cNvSpPr txBox="1">
            <a:spLocks noChangeArrowheads="1"/>
          </p:cNvSpPr>
          <p:nvPr/>
        </p:nvSpPr>
        <p:spPr bwMode="auto">
          <a:xfrm>
            <a:off x="2214546" y="5000636"/>
            <a:ext cx="428628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i="1" dirty="0">
                <a:solidFill>
                  <a:srgbClr val="FF0000"/>
                </a:solidFill>
              </a:rPr>
              <a:t>二者是“对立统一”体</a:t>
            </a:r>
          </a:p>
        </p:txBody>
      </p:sp>
      <p:sp>
        <p:nvSpPr>
          <p:cNvPr id="158725" name="Text Box 5"/>
          <p:cNvSpPr txBox="1">
            <a:spLocks noChangeArrowheads="1"/>
          </p:cNvSpPr>
          <p:nvPr/>
        </p:nvSpPr>
        <p:spPr bwMode="auto">
          <a:xfrm>
            <a:off x="215900" y="5734050"/>
            <a:ext cx="8928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i="1" dirty="0">
                <a:solidFill>
                  <a:srgbClr val="FF0000"/>
                </a:solidFill>
              </a:rPr>
              <a:t>例如：在一段固定时间的强干扰下，传输速率越大则误码越多；</a:t>
            </a:r>
          </a:p>
        </p:txBody>
      </p:sp>
      <p:sp>
        <p:nvSpPr>
          <p:cNvPr id="158726" name="Text Box 6"/>
          <p:cNvSpPr txBox="1">
            <a:spLocks noChangeArrowheads="1"/>
          </p:cNvSpPr>
          <p:nvPr/>
        </p:nvSpPr>
        <p:spPr bwMode="auto">
          <a:xfrm>
            <a:off x="1042988" y="6165850"/>
            <a:ext cx="7848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i="1">
                <a:solidFill>
                  <a:srgbClr val="FF0000"/>
                </a:solidFill>
              </a:rPr>
              <a:t>检错纠错码加入的冗余信息越多，则越可靠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8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8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8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8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4" grpId="0"/>
      <p:bldP spid="158725" grpId="0"/>
      <p:bldP spid="15872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§1.5.1 </a:t>
            </a:r>
            <a:r>
              <a:rPr lang="zh-CN" altLang="en-US"/>
              <a:t>模拟通信系统的指标</a:t>
            </a:r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628775"/>
            <a:ext cx="8229600" cy="3886200"/>
          </a:xfrm>
        </p:spPr>
        <p:txBody>
          <a:bodyPr/>
          <a:lstStyle/>
          <a:p>
            <a:r>
              <a:rPr lang="zh-CN" altLang="en-US" dirty="0"/>
              <a:t>模拟通信系统的</a:t>
            </a:r>
            <a:r>
              <a:rPr lang="zh-CN" altLang="en-US" dirty="0">
                <a:solidFill>
                  <a:srgbClr val="FF0000"/>
                </a:solidFill>
              </a:rPr>
              <a:t>有效性</a:t>
            </a:r>
            <a:r>
              <a:rPr lang="zh-CN" altLang="en-US" dirty="0"/>
              <a:t>指标用所传信号的</a:t>
            </a:r>
            <a:r>
              <a:rPr lang="zh-CN" altLang="en-US" dirty="0">
                <a:solidFill>
                  <a:srgbClr val="FF0000"/>
                </a:solidFill>
              </a:rPr>
              <a:t>有效传输带宽</a:t>
            </a:r>
            <a:r>
              <a:rPr lang="zh-CN" altLang="en-US" dirty="0"/>
              <a:t>来表征。</a:t>
            </a:r>
          </a:p>
          <a:p>
            <a:pPr lvl="1"/>
            <a:r>
              <a:rPr lang="zh-CN" altLang="en-US" dirty="0"/>
              <a:t>例如收音机调幅电台的带宽通常在</a:t>
            </a:r>
            <a:r>
              <a:rPr lang="en-US" altLang="zh-CN" dirty="0"/>
              <a:t>10kHz</a:t>
            </a:r>
            <a:r>
              <a:rPr lang="zh-CN" altLang="en-US" dirty="0"/>
              <a:t>左右，而调频电台的带宽通常在</a:t>
            </a:r>
            <a:r>
              <a:rPr lang="en-US" altLang="zh-CN" dirty="0"/>
              <a:t>180kHz</a:t>
            </a:r>
            <a:r>
              <a:rPr lang="zh-CN" altLang="en-US" dirty="0"/>
              <a:t>左右</a:t>
            </a:r>
          </a:p>
          <a:p>
            <a:r>
              <a:rPr lang="zh-CN" altLang="en-US" dirty="0"/>
              <a:t>模拟通信系统的</a:t>
            </a:r>
            <a:r>
              <a:rPr lang="zh-CN" altLang="en-US" dirty="0">
                <a:solidFill>
                  <a:srgbClr val="FF0000"/>
                </a:solidFill>
              </a:rPr>
              <a:t>可靠性</a:t>
            </a:r>
            <a:r>
              <a:rPr lang="zh-CN" altLang="en-US" dirty="0"/>
              <a:t>指标用整个通信系统的输出</a:t>
            </a:r>
            <a:r>
              <a:rPr lang="zh-CN" altLang="en-US" dirty="0">
                <a:solidFill>
                  <a:srgbClr val="FF0000"/>
                </a:solidFill>
              </a:rPr>
              <a:t>信噪比</a:t>
            </a:r>
            <a:r>
              <a:rPr lang="zh-CN" altLang="en-US" dirty="0"/>
              <a:t>来衡量。</a:t>
            </a:r>
          </a:p>
          <a:p>
            <a:pPr lvl="1"/>
            <a:r>
              <a:rPr lang="zh-CN" altLang="en-US" dirty="0"/>
              <a:t>调频的音质明显好于调幅电台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9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9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9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9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9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9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9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9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8229600" cy="1371600"/>
          </a:xfrm>
        </p:spPr>
        <p:txBody>
          <a:bodyPr/>
          <a:lstStyle/>
          <a:p>
            <a:r>
              <a:rPr lang="en-US" altLang="zh-CN"/>
              <a:t>§1.5.2 </a:t>
            </a:r>
            <a:r>
              <a:rPr lang="zh-CN" altLang="en-US"/>
              <a:t>数字通信系统的指标</a:t>
            </a:r>
          </a:p>
        </p:txBody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96975"/>
            <a:ext cx="8229600" cy="5184775"/>
          </a:xfrm>
        </p:spPr>
        <p:txBody>
          <a:bodyPr/>
          <a:lstStyle/>
          <a:p>
            <a:r>
              <a:rPr lang="zh-CN" altLang="en-US" dirty="0"/>
              <a:t>一、有效性指标</a:t>
            </a:r>
          </a:p>
          <a:p>
            <a:pPr lvl="1"/>
            <a:r>
              <a:rPr lang="zh-CN" altLang="en-US" u="sng" dirty="0"/>
              <a:t>数字通信系统的有效性指标用</a:t>
            </a:r>
            <a:r>
              <a:rPr lang="zh-CN" altLang="en-US" u="sng" dirty="0">
                <a:solidFill>
                  <a:srgbClr val="FF0000"/>
                </a:solidFill>
              </a:rPr>
              <a:t>传输速率</a:t>
            </a:r>
            <a:r>
              <a:rPr lang="zh-CN" altLang="en-US" u="sng" dirty="0"/>
              <a:t>和</a:t>
            </a:r>
            <a:r>
              <a:rPr lang="zh-CN" altLang="en-US" u="sng" dirty="0">
                <a:solidFill>
                  <a:srgbClr val="FF0000"/>
                </a:solidFill>
              </a:rPr>
              <a:t>频带利用率</a:t>
            </a:r>
            <a:r>
              <a:rPr lang="zh-CN" altLang="en-US" u="sng" dirty="0"/>
              <a:t>来表征</a:t>
            </a:r>
            <a:r>
              <a:rPr lang="zh-CN" altLang="en-US" dirty="0"/>
              <a:t>。 </a:t>
            </a:r>
          </a:p>
          <a:p>
            <a:pPr lvl="1"/>
            <a:r>
              <a:rPr lang="en-US" altLang="zh-CN" dirty="0"/>
              <a:t>1</a:t>
            </a:r>
            <a:r>
              <a:rPr lang="zh-CN" altLang="en-US" dirty="0"/>
              <a:t>、传输速率 </a:t>
            </a:r>
          </a:p>
          <a:p>
            <a:pPr lvl="2"/>
            <a:r>
              <a:rPr lang="zh-CN" altLang="en-US" dirty="0"/>
              <a:t>传输速率有两种表示方法：码元传输速率</a:t>
            </a:r>
            <a:r>
              <a:rPr lang="en-US" altLang="zh-CN" i="1" dirty="0"/>
              <a:t>R</a:t>
            </a:r>
            <a:r>
              <a:rPr lang="en-US" altLang="zh-CN" i="1" baseline="-25000" dirty="0"/>
              <a:t>B</a:t>
            </a:r>
            <a:r>
              <a:rPr lang="zh-CN" altLang="en-US" dirty="0"/>
              <a:t>和信息传输速率</a:t>
            </a:r>
            <a:r>
              <a:rPr lang="en-US" altLang="zh-CN" i="1" dirty="0" err="1"/>
              <a:t>R</a:t>
            </a:r>
            <a:r>
              <a:rPr lang="en-US" altLang="zh-CN" i="1" baseline="-25000" dirty="0" err="1"/>
              <a:t>b</a:t>
            </a:r>
            <a:r>
              <a:rPr lang="en-US" altLang="zh-CN" dirty="0"/>
              <a:t> </a:t>
            </a:r>
          </a:p>
          <a:p>
            <a:pPr lvl="2"/>
            <a:r>
              <a:rPr lang="zh-CN" altLang="en-US" dirty="0">
                <a:solidFill>
                  <a:srgbClr val="FF0000"/>
                </a:solidFill>
              </a:rPr>
              <a:t>码元传输速率</a:t>
            </a:r>
            <a:r>
              <a:rPr lang="en-US" altLang="zh-CN" i="1" dirty="0"/>
              <a:t>R</a:t>
            </a:r>
            <a:r>
              <a:rPr lang="en-US" altLang="zh-CN" i="1" baseline="-25000" dirty="0"/>
              <a:t>B</a:t>
            </a:r>
            <a:r>
              <a:rPr lang="zh-CN" altLang="en-US" dirty="0"/>
              <a:t>简称</a:t>
            </a:r>
            <a:r>
              <a:rPr lang="zh-CN" altLang="en-US" dirty="0">
                <a:solidFill>
                  <a:srgbClr val="FF0000"/>
                </a:solidFill>
              </a:rPr>
              <a:t>传码率</a:t>
            </a:r>
            <a:r>
              <a:rPr lang="zh-CN" altLang="en-US" dirty="0"/>
              <a:t>，又称</a:t>
            </a:r>
            <a:r>
              <a:rPr lang="zh-CN" altLang="en-US" u="sng" dirty="0">
                <a:solidFill>
                  <a:srgbClr val="FF0000"/>
                </a:solidFill>
              </a:rPr>
              <a:t>符号速率</a:t>
            </a:r>
            <a:r>
              <a:rPr lang="zh-CN" altLang="en-US" dirty="0"/>
              <a:t>等。它</a:t>
            </a:r>
            <a:r>
              <a:rPr lang="zh-CN" altLang="en-US" u="sng" dirty="0"/>
              <a:t>表示单位时间内传输码元的数目，单位是</a:t>
            </a:r>
            <a:r>
              <a:rPr lang="zh-CN" altLang="en-US" dirty="0"/>
              <a:t>波特（</a:t>
            </a:r>
            <a:r>
              <a:rPr lang="en-US" altLang="zh-CN" dirty="0"/>
              <a:t>Baud</a:t>
            </a:r>
            <a:r>
              <a:rPr lang="zh-CN" altLang="en-US" dirty="0"/>
              <a:t>），记为</a:t>
            </a:r>
            <a:r>
              <a:rPr lang="en-US" altLang="zh-CN" dirty="0"/>
              <a:t>B</a:t>
            </a:r>
          </a:p>
          <a:p>
            <a:pPr lvl="2"/>
            <a:r>
              <a:rPr lang="zh-CN" altLang="en-US" dirty="0">
                <a:solidFill>
                  <a:srgbClr val="FF0000"/>
                </a:solidFill>
              </a:rPr>
              <a:t>信息传输速率</a:t>
            </a:r>
            <a:r>
              <a:rPr lang="en-US" altLang="zh-CN" i="1" dirty="0" err="1"/>
              <a:t>R</a:t>
            </a:r>
            <a:r>
              <a:rPr lang="en-US" altLang="zh-CN" i="1" baseline="-25000" dirty="0" err="1"/>
              <a:t>b</a:t>
            </a:r>
            <a:r>
              <a:rPr lang="zh-CN" altLang="en-US" dirty="0"/>
              <a:t>简称</a:t>
            </a:r>
            <a:r>
              <a:rPr lang="zh-CN" altLang="en-US" dirty="0">
                <a:solidFill>
                  <a:srgbClr val="FF0000"/>
                </a:solidFill>
              </a:rPr>
              <a:t>传信率</a:t>
            </a:r>
            <a:r>
              <a:rPr lang="zh-CN" altLang="en-US" dirty="0"/>
              <a:t>，又称</a:t>
            </a:r>
            <a:r>
              <a:rPr lang="zh-CN" altLang="en-US" u="sng" dirty="0">
                <a:solidFill>
                  <a:srgbClr val="FF0000"/>
                </a:solidFill>
              </a:rPr>
              <a:t>比特率</a:t>
            </a:r>
            <a:r>
              <a:rPr lang="zh-CN" altLang="en-US" dirty="0"/>
              <a:t>等。它是</a:t>
            </a:r>
            <a:r>
              <a:rPr lang="zh-CN" altLang="en-US" u="sng" dirty="0"/>
              <a:t>指系统每秒钟传送的信息量</a:t>
            </a:r>
            <a:r>
              <a:rPr lang="zh-CN" altLang="en-US" dirty="0"/>
              <a:t>，单位是比特</a:t>
            </a:r>
            <a:r>
              <a:rPr lang="en-US" altLang="zh-CN" dirty="0"/>
              <a:t>/</a:t>
            </a:r>
            <a:r>
              <a:rPr lang="zh-CN" altLang="en-US" dirty="0"/>
              <a:t>秒，常</a:t>
            </a:r>
            <a:r>
              <a:rPr lang="zh-CN" altLang="en-US" u="sng" dirty="0"/>
              <a:t>用符号“</a:t>
            </a:r>
            <a:r>
              <a:rPr lang="en-US" altLang="zh-CN" u="sng" dirty="0"/>
              <a:t>bit/s”</a:t>
            </a:r>
            <a:r>
              <a:rPr lang="zh-CN" altLang="en-US" u="sng" dirty="0"/>
              <a:t>表示</a:t>
            </a:r>
            <a:r>
              <a:rPr lang="zh-CN" altLang="en-US" dirty="0"/>
              <a:t>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0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0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0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0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码元速率</a:t>
            </a:r>
            <a:r>
              <a:rPr lang="en-US" altLang="zh-CN" i="1"/>
              <a:t>R</a:t>
            </a:r>
            <a:r>
              <a:rPr lang="en-US" altLang="zh-CN" i="1" baseline="-25000"/>
              <a:t>B</a:t>
            </a:r>
            <a:r>
              <a:rPr lang="zh-CN" altLang="en-US"/>
              <a:t>与信息速率</a:t>
            </a:r>
            <a:r>
              <a:rPr lang="en-US" altLang="zh-CN" i="1"/>
              <a:t>R</a:t>
            </a:r>
            <a:r>
              <a:rPr lang="en-US" altLang="zh-CN" i="1" baseline="-25000"/>
              <a:t>b</a:t>
            </a:r>
            <a:r>
              <a:rPr lang="zh-CN" altLang="en-US"/>
              <a:t>的关系</a:t>
            </a:r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989138"/>
            <a:ext cx="8496300" cy="3886200"/>
          </a:xfrm>
        </p:spPr>
        <p:txBody>
          <a:bodyPr/>
          <a:lstStyle/>
          <a:p>
            <a:r>
              <a:rPr lang="zh-CN" altLang="en-US"/>
              <a:t>在等概率条件下，</a:t>
            </a:r>
          </a:p>
          <a:p>
            <a:pPr lvl="1"/>
            <a:r>
              <a:rPr lang="en-US" altLang="zh-CN" sz="2400"/>
              <a:t>4</a:t>
            </a:r>
            <a:r>
              <a:rPr lang="zh-CN" altLang="en-US" sz="2400"/>
              <a:t>进制符号每符号的概率为</a:t>
            </a:r>
            <a:r>
              <a:rPr lang="en-US" altLang="zh-CN" sz="2400"/>
              <a:t>1/4</a:t>
            </a:r>
            <a:r>
              <a:rPr lang="zh-CN" altLang="en-US" sz="2400"/>
              <a:t>，所含信息量为</a:t>
            </a:r>
            <a:r>
              <a:rPr lang="en-US" altLang="zh-CN" sz="2400"/>
              <a:t>2bit</a:t>
            </a:r>
          </a:p>
          <a:p>
            <a:pPr lvl="1"/>
            <a:r>
              <a:rPr lang="en-US" altLang="zh-CN" sz="2400"/>
              <a:t>8</a:t>
            </a:r>
            <a:r>
              <a:rPr lang="zh-CN" altLang="en-US" sz="2400"/>
              <a:t>进制符号每符号的概率为</a:t>
            </a:r>
            <a:r>
              <a:rPr lang="en-US" altLang="zh-CN" sz="2400"/>
              <a:t>1/8</a:t>
            </a:r>
            <a:r>
              <a:rPr lang="zh-CN" altLang="en-US" sz="2400"/>
              <a:t>，所含信息量为</a:t>
            </a:r>
            <a:r>
              <a:rPr lang="en-US" altLang="zh-CN" sz="2400"/>
              <a:t>3bit</a:t>
            </a:r>
          </a:p>
          <a:p>
            <a:pPr lvl="1"/>
            <a:r>
              <a:rPr lang="en-US" altLang="zh-CN" sz="2400"/>
              <a:t>… …</a:t>
            </a:r>
          </a:p>
          <a:p>
            <a:r>
              <a:rPr lang="zh-CN" altLang="en-US"/>
              <a:t>可以看出对于等概率</a:t>
            </a:r>
            <a:r>
              <a:rPr lang="en-US" altLang="zh-CN"/>
              <a:t>N</a:t>
            </a:r>
            <a:r>
              <a:rPr lang="zh-CN" altLang="en-US"/>
              <a:t>进制信源</a:t>
            </a:r>
          </a:p>
          <a:p>
            <a:pPr lvl="1"/>
            <a:r>
              <a:rPr lang="zh-CN" altLang="en-US"/>
              <a:t>每传</a:t>
            </a:r>
            <a:r>
              <a:rPr lang="en-US" altLang="zh-CN"/>
              <a:t>1</a:t>
            </a:r>
            <a:r>
              <a:rPr lang="zh-CN" altLang="en-US"/>
              <a:t>个符号等于传了</a:t>
            </a:r>
            <a:r>
              <a:rPr lang="en-US" altLang="zh-CN"/>
              <a:t>log</a:t>
            </a:r>
            <a:r>
              <a:rPr lang="en-US" altLang="zh-CN" baseline="-25000"/>
              <a:t>2</a:t>
            </a:r>
            <a:r>
              <a:rPr lang="en-US" altLang="zh-CN"/>
              <a:t>N(bit)</a:t>
            </a:r>
            <a:r>
              <a:rPr lang="zh-CN" altLang="en-US"/>
              <a:t>信息，所以</a:t>
            </a:r>
          </a:p>
        </p:txBody>
      </p:sp>
      <p:pic>
        <p:nvPicPr>
          <p:cNvPr id="16179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5157788"/>
            <a:ext cx="4679950" cy="8509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1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1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1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1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1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1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1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有效性指标之</a:t>
            </a:r>
            <a:r>
              <a:rPr lang="en-US" altLang="zh-CN"/>
              <a:t>2</a:t>
            </a:r>
            <a:r>
              <a:rPr lang="zh-CN" altLang="en-US"/>
              <a:t>、频带利用率</a:t>
            </a:r>
          </a:p>
        </p:txBody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229600" cy="4752975"/>
          </a:xfrm>
        </p:spPr>
        <p:txBody>
          <a:bodyPr/>
          <a:lstStyle/>
          <a:p>
            <a:r>
              <a:rPr lang="zh-CN" altLang="en-US"/>
              <a:t>又分为</a:t>
            </a:r>
            <a:r>
              <a:rPr lang="zh-CN" altLang="en-US">
                <a:solidFill>
                  <a:srgbClr val="FF0000"/>
                </a:solidFill>
              </a:rPr>
              <a:t>码元频带利用率</a:t>
            </a:r>
            <a:r>
              <a:rPr lang="zh-CN" altLang="en-US"/>
              <a:t>和</a:t>
            </a:r>
            <a:r>
              <a:rPr lang="zh-CN" altLang="en-US">
                <a:solidFill>
                  <a:srgbClr val="FF0000"/>
                </a:solidFill>
              </a:rPr>
              <a:t>信息频带利用率</a:t>
            </a:r>
          </a:p>
          <a:p>
            <a:r>
              <a:rPr lang="zh-CN" altLang="en-US"/>
              <a:t>码元频带利用率：</a:t>
            </a:r>
          </a:p>
          <a:p>
            <a:pPr lvl="1"/>
            <a:r>
              <a:rPr lang="zh-CN" altLang="en-US"/>
              <a:t>数字通信系统的码元速率</a:t>
            </a:r>
            <a:r>
              <a:rPr lang="en-US" altLang="zh-CN" i="1"/>
              <a:t>R</a:t>
            </a:r>
            <a:r>
              <a:rPr lang="en-US" altLang="zh-CN" i="1" baseline="-25000"/>
              <a:t>B</a:t>
            </a:r>
            <a:r>
              <a:rPr lang="zh-CN" altLang="en-US"/>
              <a:t>与其所占频率带宽</a:t>
            </a:r>
            <a:r>
              <a:rPr lang="en-US" altLang="zh-CN"/>
              <a:t>B</a:t>
            </a:r>
            <a:r>
              <a:rPr lang="zh-CN" altLang="en-US"/>
              <a:t>的比值，即</a:t>
            </a:r>
          </a:p>
          <a:p>
            <a:pPr lvl="1"/>
            <a:endParaRPr lang="zh-CN" altLang="en-US"/>
          </a:p>
          <a:p>
            <a:r>
              <a:rPr lang="zh-CN" altLang="en-US"/>
              <a:t>信息频带利用率</a:t>
            </a:r>
          </a:p>
          <a:p>
            <a:pPr lvl="1"/>
            <a:r>
              <a:rPr lang="zh-CN" altLang="en-US"/>
              <a:t>数字通信系统的信息速率</a:t>
            </a:r>
            <a:r>
              <a:rPr lang="en-US" altLang="zh-CN" i="1"/>
              <a:t>R</a:t>
            </a:r>
            <a:r>
              <a:rPr lang="en-US" altLang="zh-CN" i="1" baseline="-25000"/>
              <a:t>b</a:t>
            </a:r>
            <a:r>
              <a:rPr lang="zh-CN" altLang="en-US"/>
              <a:t>与其所占频率带宽</a:t>
            </a:r>
            <a:r>
              <a:rPr lang="en-US" altLang="zh-CN"/>
              <a:t>B</a:t>
            </a:r>
            <a:r>
              <a:rPr lang="zh-CN" altLang="en-US"/>
              <a:t>的比值，即</a:t>
            </a:r>
          </a:p>
        </p:txBody>
      </p:sp>
      <p:pic>
        <p:nvPicPr>
          <p:cNvPr id="16486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1275" y="3357563"/>
            <a:ext cx="3600450" cy="1049337"/>
          </a:xfrm>
          <a:prstGeom prst="rect">
            <a:avLst/>
          </a:prstGeom>
          <a:noFill/>
        </p:spPr>
      </p:pic>
      <p:pic>
        <p:nvPicPr>
          <p:cNvPr id="16486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9838" y="5516563"/>
            <a:ext cx="3673475" cy="931862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4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二、数字通信系统的可靠性指标</a:t>
            </a:r>
          </a:p>
        </p:txBody>
      </p:sp>
      <p:pic>
        <p:nvPicPr>
          <p:cNvPr id="16384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773238"/>
            <a:ext cx="8748712" cy="814387"/>
          </a:xfrm>
          <a:prstGeom prst="rect">
            <a:avLst/>
          </a:prstGeom>
          <a:noFill/>
        </p:spPr>
      </p:pic>
      <p:pic>
        <p:nvPicPr>
          <p:cNvPr id="16384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1413" y="2565400"/>
            <a:ext cx="3887787" cy="1042988"/>
          </a:xfrm>
          <a:prstGeom prst="rect">
            <a:avLst/>
          </a:prstGeom>
          <a:noFill/>
        </p:spPr>
      </p:pic>
      <p:pic>
        <p:nvPicPr>
          <p:cNvPr id="163847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3814763"/>
            <a:ext cx="8893175" cy="909637"/>
          </a:xfrm>
          <a:prstGeom prst="rect">
            <a:avLst/>
          </a:prstGeom>
          <a:noFill/>
        </p:spPr>
      </p:pic>
      <p:pic>
        <p:nvPicPr>
          <p:cNvPr id="163848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84438" y="4868863"/>
            <a:ext cx="4103687" cy="1250950"/>
          </a:xfrm>
          <a:prstGeom prst="rect">
            <a:avLst/>
          </a:prstGeom>
          <a:noFill/>
        </p:spPr>
      </p:pic>
      <p:sp>
        <p:nvSpPr>
          <p:cNvPr id="163849" name="Rectangle 9"/>
          <p:cNvSpPr>
            <a:spLocks noChangeArrowheads="1"/>
          </p:cNvSpPr>
          <p:nvPr/>
        </p:nvSpPr>
        <p:spPr bwMode="auto">
          <a:xfrm>
            <a:off x="2411413" y="2636838"/>
            <a:ext cx="4032250" cy="10080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50" name="Text Box 10"/>
          <p:cNvSpPr txBox="1">
            <a:spLocks noChangeArrowheads="1"/>
          </p:cNvSpPr>
          <p:nvPr/>
        </p:nvSpPr>
        <p:spPr bwMode="auto">
          <a:xfrm>
            <a:off x="6516688" y="2636838"/>
            <a:ext cx="1584325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i="1">
                <a:solidFill>
                  <a:srgbClr val="FF0000"/>
                </a:solidFill>
              </a:rPr>
              <a:t>主要掌握</a:t>
            </a:r>
          </a:p>
          <a:p>
            <a:pPr>
              <a:spcBef>
                <a:spcPct val="50000"/>
              </a:spcBef>
            </a:pPr>
            <a:r>
              <a:rPr lang="zh-CN" altLang="en-US" sz="2400" b="1" i="1">
                <a:solidFill>
                  <a:srgbClr val="FF0000"/>
                </a:solidFill>
              </a:rPr>
              <a:t>这个公式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9" grpId="0" animBg="1"/>
      <p:bldP spid="16385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620713"/>
            <a:ext cx="7542212" cy="1590675"/>
          </a:xfrm>
          <a:prstGeom prst="rect">
            <a:avLst/>
          </a:prstGeom>
          <a:noFill/>
        </p:spPr>
      </p:pic>
      <p:pic>
        <p:nvPicPr>
          <p:cNvPr id="16589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2781300"/>
            <a:ext cx="7848600" cy="1441450"/>
          </a:xfrm>
          <a:prstGeom prst="rect">
            <a:avLst/>
          </a:prstGeom>
          <a:noFill/>
        </p:spPr>
      </p:pic>
      <p:pic>
        <p:nvPicPr>
          <p:cNvPr id="16589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4724400"/>
            <a:ext cx="8280400" cy="877888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357298"/>
            <a:ext cx="8229600" cy="437357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看完视频请同学们</a:t>
            </a:r>
            <a:r>
              <a:rPr lang="zh-CN" altLang="en-US" b="1" dirty="0" smtClean="0">
                <a:solidFill>
                  <a:srgbClr val="FF0000"/>
                </a:solidFill>
              </a:rPr>
              <a:t>回答</a:t>
            </a:r>
            <a:r>
              <a:rPr lang="zh-CN" altLang="en-US" b="1" dirty="0" smtClean="0"/>
              <a:t>以下问题</a:t>
            </a:r>
          </a:p>
          <a:p>
            <a:pPr lvl="1">
              <a:lnSpc>
                <a:spcPct val="150000"/>
              </a:lnSpc>
            </a:pPr>
            <a:r>
              <a:rPr lang="zh-CN" altLang="en-US" b="1" dirty="0" smtClean="0"/>
              <a:t>通信的</a:t>
            </a:r>
            <a:r>
              <a:rPr lang="zh-CN" altLang="en-US" b="1" dirty="0" smtClean="0">
                <a:solidFill>
                  <a:srgbClr val="00B050"/>
                </a:solidFill>
              </a:rPr>
              <a:t>目的</a:t>
            </a:r>
            <a:r>
              <a:rPr lang="zh-CN" altLang="en-US" b="1" dirty="0" smtClean="0"/>
              <a:t>是什么？</a:t>
            </a:r>
            <a:endParaRPr lang="en-US" altLang="zh-CN" b="1" dirty="0" smtClean="0"/>
          </a:p>
          <a:p>
            <a:pPr lvl="1">
              <a:lnSpc>
                <a:spcPct val="150000"/>
              </a:lnSpc>
            </a:pPr>
            <a:r>
              <a:rPr lang="zh-CN" altLang="en-US" b="1" dirty="0" smtClean="0"/>
              <a:t>你所理解的通信</a:t>
            </a:r>
            <a:r>
              <a:rPr lang="zh-CN" altLang="en-US" b="1" dirty="0" smtClean="0">
                <a:solidFill>
                  <a:srgbClr val="7030A0"/>
                </a:solidFill>
              </a:rPr>
              <a:t>过程</a:t>
            </a:r>
            <a:r>
              <a:rPr lang="zh-CN" altLang="en-US" b="1" dirty="0" smtClean="0"/>
              <a:t>至少包含哪些</a:t>
            </a:r>
            <a:r>
              <a:rPr lang="zh-CN" altLang="en-US" b="1" dirty="0" smtClean="0">
                <a:solidFill>
                  <a:srgbClr val="00B050"/>
                </a:solidFill>
              </a:rPr>
              <a:t>因素</a:t>
            </a:r>
            <a:r>
              <a:rPr lang="zh-CN" altLang="en-US" b="1" dirty="0" smtClean="0"/>
              <a:t>？</a:t>
            </a:r>
            <a:endParaRPr lang="zh-CN" altLang="en-US" b="1" dirty="0">
              <a:latin typeface="Times New Roman" pitchFamily="18" charset="0"/>
            </a:endParaRPr>
          </a:p>
          <a:p>
            <a:pPr lvl="1">
              <a:lnSpc>
                <a:spcPct val="150000"/>
              </a:lnSpc>
            </a:pPr>
            <a:r>
              <a:rPr lang="zh-CN" altLang="en-US" b="1" dirty="0" smtClean="0"/>
              <a:t>通信</a:t>
            </a:r>
            <a:r>
              <a:rPr lang="zh-CN" altLang="en-US" b="1" dirty="0" smtClean="0">
                <a:solidFill>
                  <a:srgbClr val="7030A0"/>
                </a:solidFill>
              </a:rPr>
              <a:t>质量</a:t>
            </a:r>
            <a:r>
              <a:rPr lang="zh-CN" altLang="en-US" b="1" dirty="0" smtClean="0"/>
              <a:t>的好坏如何判定？</a:t>
            </a:r>
            <a:endParaRPr lang="en-US" altLang="zh-CN" b="1" dirty="0" smtClean="0"/>
          </a:p>
          <a:p>
            <a:pPr lvl="1">
              <a:lnSpc>
                <a:spcPct val="150000"/>
              </a:lnSpc>
            </a:pPr>
            <a:r>
              <a:rPr lang="zh-CN" altLang="en-US" b="1" dirty="0" smtClean="0"/>
              <a:t>请发挥你合理的</a:t>
            </a:r>
            <a:r>
              <a:rPr lang="zh-CN" altLang="en-US" b="1" dirty="0" smtClean="0">
                <a:solidFill>
                  <a:srgbClr val="00B0F0"/>
                </a:solidFill>
              </a:rPr>
              <a:t>想象力</a:t>
            </a:r>
            <a:r>
              <a:rPr lang="zh-CN" altLang="en-US" b="1" dirty="0" smtClean="0"/>
              <a:t>，试</a:t>
            </a:r>
            <a:r>
              <a:rPr lang="zh-CN" altLang="en-US" b="1" dirty="0" smtClean="0">
                <a:solidFill>
                  <a:srgbClr val="FF0000"/>
                </a:solidFill>
              </a:rPr>
              <a:t>画出</a:t>
            </a:r>
            <a:r>
              <a:rPr lang="zh-CN" altLang="en-US" b="1" dirty="0" smtClean="0"/>
              <a:t>你认为</a:t>
            </a:r>
            <a:r>
              <a:rPr lang="zh-CN" altLang="en-US" b="1" dirty="0" smtClean="0">
                <a:solidFill>
                  <a:srgbClr val="C00000"/>
                </a:solidFill>
              </a:rPr>
              <a:t>十年</a:t>
            </a:r>
            <a:r>
              <a:rPr lang="zh-CN" altLang="en-US" b="1" dirty="0" smtClean="0"/>
              <a:t>后的未来通信是什么样子的？</a:t>
            </a:r>
            <a:endParaRPr lang="en-US" altLang="zh-CN" b="1" dirty="0" smtClean="0"/>
          </a:p>
        </p:txBody>
      </p:sp>
    </p:spTree>
    <p:extLst>
      <p:ext uri="{BB962C8B-B14F-4D97-AF65-F5344CB8AC3E}">
        <p14:creationId xmlns:p14="http://schemas.microsoft.com/office/powerpoint/2010/main" val="141773821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2263" y="836613"/>
            <a:ext cx="8497887" cy="1211262"/>
          </a:xfrm>
          <a:prstGeom prst="rect">
            <a:avLst/>
          </a:prstGeom>
          <a:noFill/>
        </p:spPr>
      </p:pic>
      <p:grpSp>
        <p:nvGrpSpPr>
          <p:cNvPr id="166921" name="Group 9"/>
          <p:cNvGrpSpPr>
            <a:grpSpLocks/>
          </p:cNvGrpSpPr>
          <p:nvPr/>
        </p:nvGrpSpPr>
        <p:grpSpPr bwMode="auto">
          <a:xfrm>
            <a:off x="539750" y="2133600"/>
            <a:ext cx="5399088" cy="681038"/>
            <a:chOff x="340" y="1344"/>
            <a:chExt cx="3401" cy="429"/>
          </a:xfrm>
        </p:grpSpPr>
        <p:sp>
          <p:nvSpPr>
            <p:cNvPr id="166919" name="Rectangle 7"/>
            <p:cNvSpPr>
              <a:spLocks noChangeArrowheads="1"/>
            </p:cNvSpPr>
            <p:nvPr/>
          </p:nvSpPr>
          <p:spPr bwMode="auto">
            <a:xfrm>
              <a:off x="340" y="1389"/>
              <a:ext cx="1769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</a:pPr>
              <a:r>
                <a:rPr lang="zh-CN" altLang="en-US" sz="2800" b="1">
                  <a:solidFill>
                    <a:srgbClr val="000066"/>
                  </a:solidFill>
                  <a:latin typeface="宋体" pitchFamily="2" charset="-122"/>
                </a:rPr>
                <a:t>解：</a:t>
              </a:r>
              <a:r>
                <a:rPr lang="zh-CN" altLang="en-US" sz="2800" b="1">
                  <a:solidFill>
                    <a:srgbClr val="000066"/>
                  </a:solidFill>
                </a:rPr>
                <a:t> </a:t>
              </a:r>
              <a:r>
                <a:rPr lang="zh-CN" altLang="en-US" sz="2800" b="1">
                  <a:solidFill>
                    <a:srgbClr val="000066"/>
                  </a:solidFill>
                  <a:latin typeface="宋体" pitchFamily="2" charset="-122"/>
                </a:rPr>
                <a:t>依题意</a:t>
              </a:r>
              <a:r>
                <a:rPr lang="zh-CN" altLang="en-US" sz="2800" b="1">
                  <a:solidFill>
                    <a:srgbClr val="000066"/>
                  </a:solidFill>
                </a:rPr>
                <a:t> </a:t>
              </a:r>
            </a:p>
          </p:txBody>
        </p:sp>
        <p:graphicFrame>
          <p:nvGraphicFramePr>
            <p:cNvPr id="166920" name="Object 8"/>
            <p:cNvGraphicFramePr>
              <a:graphicFrameLocks noChangeAspect="1"/>
            </p:cNvGraphicFramePr>
            <p:nvPr/>
          </p:nvGraphicFramePr>
          <p:xfrm>
            <a:off x="1927" y="1344"/>
            <a:ext cx="1814" cy="4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6962" r:id="rId4" imgW="977900" imgH="228600" progId="">
                    <p:embed/>
                  </p:oleObj>
                </mc:Choice>
                <mc:Fallback>
                  <p:oleObj r:id="rId4" imgW="977900" imgH="228600" progId="">
                    <p:embed/>
                    <p:pic>
                      <p:nvPicPr>
                        <p:cNvPr id="0" name="Picture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27" y="1344"/>
                          <a:ext cx="1814" cy="42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6924" name="Group 12"/>
          <p:cNvGrpSpPr>
            <a:grpSpLocks/>
          </p:cNvGrpSpPr>
          <p:nvPr/>
        </p:nvGrpSpPr>
        <p:grpSpPr bwMode="auto">
          <a:xfrm>
            <a:off x="1908175" y="2997200"/>
            <a:ext cx="4319588" cy="576263"/>
            <a:chOff x="839" y="1933"/>
            <a:chExt cx="2628" cy="293"/>
          </a:xfrm>
        </p:grpSpPr>
        <p:sp>
          <p:nvSpPr>
            <p:cNvPr id="166922" name="Text Box 10"/>
            <p:cNvSpPr txBox="1">
              <a:spLocks noChangeArrowheads="1"/>
            </p:cNvSpPr>
            <p:nvPr/>
          </p:nvSpPr>
          <p:spPr bwMode="auto">
            <a:xfrm>
              <a:off x="839" y="1933"/>
              <a:ext cx="384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solidFill>
                    <a:schemeClr val="bg2"/>
                  </a:solidFill>
                  <a:latin typeface="Times New Roman" pitchFamily="18" charset="0"/>
                </a:rPr>
                <a:t> </a:t>
              </a:r>
              <a:r>
                <a:rPr kumimoji="1" lang="zh-CN" altLang="en-US" sz="2400" b="1">
                  <a:solidFill>
                    <a:schemeClr val="bg2"/>
                  </a:solidFill>
                  <a:latin typeface="宋体" pitchFamily="2" charset="-122"/>
                </a:rPr>
                <a:t>则</a:t>
              </a:r>
              <a:r>
                <a:rPr kumimoji="1" lang="zh-CN" altLang="en-US" sz="2400">
                  <a:solidFill>
                    <a:schemeClr val="bg2"/>
                  </a:solidFill>
                  <a:latin typeface="Times New Roman" pitchFamily="18" charset="0"/>
                </a:rPr>
                <a:t> </a:t>
              </a:r>
            </a:p>
          </p:txBody>
        </p:sp>
        <p:graphicFrame>
          <p:nvGraphicFramePr>
            <p:cNvPr id="166923" name="Object 11"/>
            <p:cNvGraphicFramePr>
              <a:graphicFrameLocks noChangeAspect="1"/>
            </p:cNvGraphicFramePr>
            <p:nvPr/>
          </p:nvGraphicFramePr>
          <p:xfrm>
            <a:off x="1175" y="1933"/>
            <a:ext cx="2292" cy="2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6963" r:id="rId6" imgW="1790700" imgH="228600" progId="">
                    <p:embed/>
                  </p:oleObj>
                </mc:Choice>
                <mc:Fallback>
                  <p:oleObj r:id="rId6" imgW="1790700" imgH="228600" progId="">
                    <p:embed/>
                    <p:pic>
                      <p:nvPicPr>
                        <p:cNvPr id="0" name="Picture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75" y="1933"/>
                          <a:ext cx="2292" cy="29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66925" name="Object 13"/>
          <p:cNvGraphicFramePr>
            <a:graphicFrameLocks noChangeAspect="1"/>
          </p:cNvGraphicFramePr>
          <p:nvPr/>
        </p:nvGraphicFramePr>
        <p:xfrm>
          <a:off x="2484438" y="3789363"/>
          <a:ext cx="4537075" cy="1042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64" r:id="rId8" imgW="1536033" imgH="355446" progId="">
                  <p:embed/>
                </p:oleObj>
              </mc:Choice>
              <mc:Fallback>
                <p:oleObj r:id="rId8" imgW="1536033" imgH="355446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4438" y="3789363"/>
                        <a:ext cx="4537075" cy="1042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6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6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6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6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本章重点小结</a:t>
            </a:r>
          </a:p>
        </p:txBody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773238"/>
            <a:ext cx="8229600" cy="3886200"/>
          </a:xfrm>
        </p:spPr>
        <p:txBody>
          <a:bodyPr/>
          <a:lstStyle/>
          <a:p>
            <a:r>
              <a:rPr lang="en-US" altLang="zh-CN"/>
              <a:t>1</a:t>
            </a:r>
            <a:r>
              <a:rPr lang="zh-CN" altLang="en-US"/>
              <a:t>、单个符号的信息量、信源的平均信息量（即“信息熵”）的计算</a:t>
            </a:r>
          </a:p>
          <a:p>
            <a:r>
              <a:rPr lang="en-US" altLang="zh-CN"/>
              <a:t>2</a:t>
            </a:r>
            <a:r>
              <a:rPr lang="zh-CN" altLang="en-US"/>
              <a:t>、符号速率（又叫“码元速率”、“传号率”）与信息速率（又叫“比特率”、“传信率”）的关系（重点掌握等概率的公式）</a:t>
            </a:r>
          </a:p>
          <a:p>
            <a:r>
              <a:rPr lang="en-US" altLang="zh-CN"/>
              <a:t>3</a:t>
            </a:r>
            <a:r>
              <a:rPr lang="zh-CN" altLang="en-US"/>
              <a:t>、频带利用率的概念</a:t>
            </a:r>
          </a:p>
          <a:p>
            <a:r>
              <a:rPr lang="en-US" altLang="zh-CN"/>
              <a:t>4</a:t>
            </a:r>
            <a:r>
              <a:rPr lang="zh-CN" altLang="en-US"/>
              <a:t>、误码率的计算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7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7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7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7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7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7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357298"/>
            <a:ext cx="8229600" cy="4373577"/>
          </a:xfrm>
        </p:spPr>
        <p:txBody>
          <a:bodyPr/>
          <a:lstStyle/>
          <a:p>
            <a:r>
              <a:rPr lang="zh-CN" altLang="en-US" dirty="0"/>
              <a:t>主要内容</a:t>
            </a:r>
          </a:p>
          <a:p>
            <a:pPr lvl="1"/>
            <a:r>
              <a:rPr lang="en-US" altLang="zh-CN" dirty="0"/>
              <a:t>§1.1 </a:t>
            </a:r>
            <a:r>
              <a:rPr lang="zh-CN" altLang="en-US" dirty="0"/>
              <a:t>通信的基本概念</a:t>
            </a:r>
          </a:p>
          <a:p>
            <a:pPr lvl="1"/>
            <a:r>
              <a:rPr lang="en-US" altLang="zh-CN" dirty="0"/>
              <a:t>§1.2 </a:t>
            </a:r>
            <a:r>
              <a:rPr lang="zh-CN" altLang="en-US" dirty="0"/>
              <a:t>通信系统的组成</a:t>
            </a:r>
          </a:p>
          <a:p>
            <a:pPr lvl="1"/>
            <a:r>
              <a:rPr lang="en-US" altLang="zh-CN" dirty="0"/>
              <a:t>§1.3 </a:t>
            </a:r>
            <a:r>
              <a:rPr lang="zh-CN" altLang="en-US" dirty="0">
                <a:latin typeface="Times New Roman" pitchFamily="18" charset="0"/>
              </a:rPr>
              <a:t>通信系统分类及通信方式</a:t>
            </a:r>
          </a:p>
          <a:p>
            <a:pPr lvl="1"/>
            <a:r>
              <a:rPr lang="en-US" altLang="zh-CN" dirty="0"/>
              <a:t>§1.4 </a:t>
            </a:r>
            <a:r>
              <a:rPr lang="zh-CN" altLang="en-US" dirty="0">
                <a:latin typeface="Times New Roman" pitchFamily="18" charset="0"/>
              </a:rPr>
              <a:t>信息及其度量</a:t>
            </a:r>
          </a:p>
          <a:p>
            <a:pPr lvl="1"/>
            <a:r>
              <a:rPr lang="en-US" altLang="zh-CN" dirty="0"/>
              <a:t>§1.5 </a:t>
            </a:r>
            <a:r>
              <a:rPr lang="zh-CN" altLang="en-US" dirty="0">
                <a:latin typeface="宋体" pitchFamily="2" charset="-122"/>
              </a:rPr>
              <a:t>通信系统的主要性能指标</a:t>
            </a:r>
            <a:endParaRPr lang="zh-CN" altLang="en-US" dirty="0"/>
          </a:p>
          <a:p>
            <a:r>
              <a:rPr lang="zh-CN" altLang="en-US" dirty="0"/>
              <a:t>重点为</a:t>
            </a:r>
            <a:r>
              <a:rPr lang="en-US" altLang="zh-CN" dirty="0"/>
              <a:t>§1.4</a:t>
            </a:r>
            <a:r>
              <a:rPr lang="zh-CN" altLang="en-US" dirty="0"/>
              <a:t>和</a:t>
            </a:r>
            <a:r>
              <a:rPr lang="en-US" altLang="zh-CN" dirty="0"/>
              <a:t>§1.5</a:t>
            </a:r>
          </a:p>
        </p:txBody>
      </p:sp>
      <p:sp>
        <p:nvSpPr>
          <p:cNvPr id="129028" name="Rectangle 4"/>
          <p:cNvSpPr>
            <a:spLocks noChangeArrowheads="1"/>
          </p:cNvSpPr>
          <p:nvPr/>
        </p:nvSpPr>
        <p:spPr bwMode="auto">
          <a:xfrm>
            <a:off x="571473" y="4500569"/>
            <a:ext cx="3786214" cy="51275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9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9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§1.1 </a:t>
            </a:r>
            <a:r>
              <a:rPr lang="zh-CN" altLang="en-US" dirty="0"/>
              <a:t>通信的基本概念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557338"/>
            <a:ext cx="8229600" cy="44624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 dirty="0"/>
              <a:t>一、通信的几种定义</a:t>
            </a:r>
          </a:p>
          <a:p>
            <a:pPr>
              <a:lnSpc>
                <a:spcPct val="90000"/>
              </a:lnSpc>
            </a:pPr>
            <a:r>
              <a:rPr lang="zh-CN" altLang="en-US" sz="2800" dirty="0"/>
              <a:t>（</a:t>
            </a:r>
            <a:r>
              <a:rPr lang="en-US" altLang="zh-CN" sz="2800" dirty="0"/>
              <a:t>1</a:t>
            </a:r>
            <a:r>
              <a:rPr lang="zh-CN" altLang="en-US" sz="2800" dirty="0"/>
              <a:t>）通信的通俗定义：</a:t>
            </a:r>
          </a:p>
          <a:p>
            <a:pPr lvl="1">
              <a:lnSpc>
                <a:spcPct val="90000"/>
              </a:lnSpc>
            </a:pPr>
            <a:r>
              <a:rPr lang="zh-CN" altLang="en-US" sz="2400" dirty="0"/>
              <a:t>一点向另一点传递消息的过程</a:t>
            </a:r>
          </a:p>
          <a:p>
            <a:pPr>
              <a:lnSpc>
                <a:spcPct val="90000"/>
              </a:lnSpc>
            </a:pPr>
            <a:r>
              <a:rPr lang="zh-CN" altLang="en-US" sz="2800" dirty="0"/>
              <a:t>（</a:t>
            </a:r>
            <a:r>
              <a:rPr lang="en-US" altLang="zh-CN" sz="2800" dirty="0"/>
              <a:t>2</a:t>
            </a:r>
            <a:r>
              <a:rPr lang="zh-CN" altLang="en-US" sz="2800" dirty="0"/>
              <a:t>）通信的专业定义：</a:t>
            </a:r>
          </a:p>
          <a:p>
            <a:pPr lvl="1">
              <a:lnSpc>
                <a:spcPct val="90000"/>
              </a:lnSpc>
            </a:pPr>
            <a:r>
              <a:rPr lang="zh-CN" altLang="en-US" sz="2400" dirty="0"/>
              <a:t>利用电（或光）信号的某一个或几个参数（如振幅、频率等）的变化承载信息，在特定物理媒介（称“信道”）中传输、交换和处理的过程。</a:t>
            </a:r>
          </a:p>
          <a:p>
            <a:pPr>
              <a:lnSpc>
                <a:spcPct val="90000"/>
              </a:lnSpc>
            </a:pPr>
            <a:r>
              <a:rPr lang="zh-CN" altLang="en-US" sz="2800" dirty="0"/>
              <a:t>（</a:t>
            </a:r>
            <a:r>
              <a:rPr lang="en-US" altLang="zh-CN" sz="2800" dirty="0"/>
              <a:t>3</a:t>
            </a:r>
            <a:r>
              <a:rPr lang="zh-CN" altLang="en-US" sz="2800" dirty="0"/>
              <a:t>）数字通信的本质定义（引用美国数学家和信息论创始人</a:t>
            </a:r>
            <a:r>
              <a:rPr lang="en-US" altLang="zh-CN" sz="2800" dirty="0"/>
              <a:t>Shannon</a:t>
            </a:r>
            <a:r>
              <a:rPr lang="zh-CN" altLang="en-US" sz="2800" dirty="0"/>
              <a:t>的话）：</a:t>
            </a:r>
          </a:p>
          <a:p>
            <a:pPr lvl="1">
              <a:lnSpc>
                <a:spcPct val="90000"/>
              </a:lnSpc>
            </a:pPr>
            <a:r>
              <a:rPr lang="zh-CN" altLang="en-US" sz="2400" dirty="0"/>
              <a:t>通信是在一点尽力恢复另一点“选择”的过程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0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0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0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0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0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0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§1.1 </a:t>
            </a:r>
            <a:r>
              <a:rPr lang="zh-CN" altLang="en-US" dirty="0"/>
              <a:t>通信的基本概念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557338"/>
            <a:ext cx="8229600" cy="44624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400" dirty="0"/>
              <a:t>区别几个概念（</a:t>
            </a:r>
            <a:r>
              <a:rPr lang="zh-CN" altLang="en-US" sz="2400" dirty="0">
                <a:solidFill>
                  <a:srgbClr val="FF0000"/>
                </a:solidFill>
              </a:rPr>
              <a:t>消息、信息、信号、通信、电信</a:t>
            </a:r>
            <a:r>
              <a:rPr lang="zh-CN" altLang="en-US" sz="2400" dirty="0"/>
              <a:t>）</a:t>
            </a:r>
            <a:endParaRPr lang="en-US" altLang="zh-CN" sz="2400" dirty="0"/>
          </a:p>
          <a:p>
            <a:pPr>
              <a:lnSpc>
                <a:spcPct val="90000"/>
              </a:lnSpc>
            </a:pPr>
            <a:r>
              <a:rPr lang="zh-CN" altLang="en-US" sz="2400" u="sng" dirty="0">
                <a:solidFill>
                  <a:srgbClr val="FF0000"/>
                </a:solidFill>
              </a:rPr>
              <a:t>消息（</a:t>
            </a:r>
            <a:r>
              <a:rPr lang="en-US" altLang="zh-CN" sz="2400" u="sng" dirty="0">
                <a:solidFill>
                  <a:srgbClr val="FF0000"/>
                </a:solidFill>
              </a:rPr>
              <a:t>message</a:t>
            </a:r>
            <a:r>
              <a:rPr lang="zh-CN" altLang="en-US" sz="2400" u="sng" dirty="0">
                <a:solidFill>
                  <a:srgbClr val="FF0000"/>
                </a:solidFill>
              </a:rPr>
              <a:t>）</a:t>
            </a:r>
            <a:r>
              <a:rPr lang="zh-CN" altLang="en-US" sz="2400" dirty="0"/>
              <a:t>：新闻，</a:t>
            </a:r>
            <a:r>
              <a:rPr lang="zh-CN" altLang="en-US" sz="2400" u="sng" dirty="0"/>
              <a:t>是指报纸、电台、电视台、网站经常使用的记录社会、传播信息、反映时代的内容。</a:t>
            </a:r>
            <a:r>
              <a:rPr lang="zh-CN" altLang="en-US" sz="2400" dirty="0"/>
              <a:t>如，标记、文字、图片、声音、影像等</a:t>
            </a:r>
            <a:endParaRPr lang="en-US" altLang="zh-CN" sz="2400" dirty="0"/>
          </a:p>
          <a:p>
            <a:pPr>
              <a:lnSpc>
                <a:spcPct val="90000"/>
              </a:lnSpc>
            </a:pPr>
            <a:r>
              <a:rPr lang="zh-CN" altLang="en-US" sz="2400" u="sng" dirty="0">
                <a:solidFill>
                  <a:srgbClr val="FF0000"/>
                </a:solidFill>
              </a:rPr>
              <a:t>信息</a:t>
            </a:r>
            <a:r>
              <a:rPr lang="zh-CN" altLang="en-US" sz="2400" u="sng" dirty="0">
                <a:solidFill>
                  <a:srgbClr val="FF0000"/>
                </a:solidFill>
                <a:sym typeface="Wingdings" pitchFamily="2" charset="2"/>
              </a:rPr>
              <a:t>（</a:t>
            </a:r>
            <a:r>
              <a:rPr lang="en-US" altLang="zh-CN" sz="2400" u="sng" dirty="0">
                <a:solidFill>
                  <a:srgbClr val="FF0000"/>
                </a:solidFill>
                <a:sym typeface="Wingdings" pitchFamily="2" charset="2"/>
              </a:rPr>
              <a:t>Information</a:t>
            </a:r>
            <a:r>
              <a:rPr lang="zh-CN" altLang="en-US" sz="2400" u="sng" dirty="0">
                <a:solidFill>
                  <a:srgbClr val="FF0000"/>
                </a:solidFill>
                <a:sym typeface="Wingdings" pitchFamily="2" charset="2"/>
              </a:rPr>
              <a:t>）</a:t>
            </a:r>
            <a:r>
              <a:rPr lang="zh-CN" altLang="en-US" sz="2400" dirty="0">
                <a:sym typeface="Wingdings" pitchFamily="2" charset="2"/>
              </a:rPr>
              <a:t>：指对接受信息者</a:t>
            </a:r>
            <a:r>
              <a:rPr lang="zh-CN" altLang="en-US" sz="2400" dirty="0">
                <a:solidFill>
                  <a:srgbClr val="0070C0"/>
                </a:solidFill>
                <a:sym typeface="Wingdings" pitchFamily="2" charset="2"/>
              </a:rPr>
              <a:t>有一定意义</a:t>
            </a:r>
            <a:r>
              <a:rPr lang="zh-CN" altLang="en-US" sz="2400" dirty="0">
                <a:sym typeface="Wingdings" pitchFamily="2" charset="2"/>
              </a:rPr>
              <a:t>的某一有待传递、交换、提取或存储的</a:t>
            </a:r>
            <a:r>
              <a:rPr lang="zh-CN" altLang="en-US" sz="2400" dirty="0">
                <a:solidFill>
                  <a:srgbClr val="0070C0"/>
                </a:solidFill>
                <a:sym typeface="Wingdings" pitchFamily="2" charset="2"/>
              </a:rPr>
              <a:t>内容</a:t>
            </a:r>
            <a:r>
              <a:rPr lang="zh-CN" altLang="en-US" sz="2400" dirty="0">
                <a:sym typeface="Wingdings" pitchFamily="2" charset="2"/>
              </a:rPr>
              <a:t>。</a:t>
            </a:r>
            <a:r>
              <a:rPr lang="zh-CN" altLang="en-US" sz="2400" u="sng" dirty="0">
                <a:sym typeface="Wingdings" pitchFamily="2" charset="2"/>
              </a:rPr>
              <a:t>信息</a:t>
            </a:r>
            <a:r>
              <a:rPr lang="zh-CN" altLang="en-US" sz="2400" u="sng" dirty="0"/>
              <a:t>是具有意义的消息。</a:t>
            </a:r>
            <a:endParaRPr lang="en-US" altLang="zh-CN" sz="2400" u="sng" dirty="0"/>
          </a:p>
          <a:p>
            <a:pPr>
              <a:lnSpc>
                <a:spcPct val="90000"/>
              </a:lnSpc>
            </a:pPr>
            <a:r>
              <a:rPr lang="zh-CN" altLang="en-US" sz="2400" u="sng" dirty="0">
                <a:solidFill>
                  <a:srgbClr val="FF0000"/>
                </a:solidFill>
              </a:rPr>
              <a:t>信号（</a:t>
            </a:r>
            <a:r>
              <a:rPr lang="en-US" altLang="zh-CN" sz="2400" u="sng" dirty="0">
                <a:solidFill>
                  <a:srgbClr val="FF0000"/>
                </a:solidFill>
              </a:rPr>
              <a:t>signal</a:t>
            </a:r>
            <a:r>
              <a:rPr lang="zh-CN" altLang="en-US" sz="2400" u="sng" dirty="0">
                <a:solidFill>
                  <a:srgbClr val="FF0000"/>
                </a:solidFill>
              </a:rPr>
              <a:t>）</a:t>
            </a:r>
            <a:r>
              <a:rPr lang="zh-CN" altLang="en-US" sz="2400" dirty="0"/>
              <a:t>：</a:t>
            </a:r>
            <a:r>
              <a:rPr lang="zh-CN" altLang="en-US" sz="2400" u="sng" dirty="0"/>
              <a:t>是携带信息的</a:t>
            </a:r>
            <a:r>
              <a:rPr lang="zh-CN" altLang="en-US" sz="2400" u="sng" dirty="0">
                <a:solidFill>
                  <a:srgbClr val="0070C0"/>
                </a:solidFill>
              </a:rPr>
              <a:t>载体</a:t>
            </a:r>
            <a:r>
              <a:rPr lang="zh-CN" altLang="en-US" sz="2400" u="sng" dirty="0"/>
              <a:t>。</a:t>
            </a:r>
            <a:endParaRPr lang="en-US" altLang="zh-CN" sz="2400" u="sng" dirty="0"/>
          </a:p>
          <a:p>
            <a:pPr>
              <a:lnSpc>
                <a:spcPct val="90000"/>
              </a:lnSpc>
            </a:pPr>
            <a:r>
              <a:rPr lang="zh-CN" altLang="en-US" sz="2400" u="sng" dirty="0">
                <a:solidFill>
                  <a:srgbClr val="FF0000"/>
                </a:solidFill>
              </a:rPr>
              <a:t>通信（</a:t>
            </a:r>
            <a:r>
              <a:rPr lang="en-US" altLang="zh-CN" sz="2400" u="sng" dirty="0">
                <a:solidFill>
                  <a:srgbClr val="FF0000"/>
                </a:solidFill>
              </a:rPr>
              <a:t>communication</a:t>
            </a:r>
            <a:r>
              <a:rPr lang="zh-CN" altLang="en-US" sz="2400" u="sng" dirty="0">
                <a:solidFill>
                  <a:srgbClr val="FF0000"/>
                </a:solidFill>
              </a:rPr>
              <a:t>）</a:t>
            </a:r>
            <a:r>
              <a:rPr lang="zh-CN" altLang="en-US" sz="2400" dirty="0"/>
              <a:t>：信息的交流，包括信息的</a:t>
            </a:r>
            <a:r>
              <a:rPr lang="zh-CN" altLang="en-US" sz="2400" dirty="0">
                <a:solidFill>
                  <a:srgbClr val="0070C0"/>
                </a:solidFill>
              </a:rPr>
              <a:t>发送、传递和接收</a:t>
            </a:r>
            <a:r>
              <a:rPr lang="en-US" altLang="zh-CN" sz="2400" dirty="0"/>
              <a:t>3</a:t>
            </a:r>
            <a:r>
              <a:rPr lang="zh-CN" altLang="en-US" sz="2400" dirty="0"/>
              <a:t>个环节，就</a:t>
            </a:r>
            <a:r>
              <a:rPr lang="zh-CN" altLang="en-US" sz="2400" u="sng" dirty="0"/>
              <a:t>是传递携带某种信息的信号。</a:t>
            </a:r>
            <a:endParaRPr lang="en-US" altLang="zh-CN" sz="2400" u="sng" dirty="0"/>
          </a:p>
          <a:p>
            <a:pPr>
              <a:lnSpc>
                <a:spcPct val="90000"/>
              </a:lnSpc>
            </a:pPr>
            <a:r>
              <a:rPr lang="zh-CN" altLang="en-US" sz="2400" u="sng" dirty="0">
                <a:solidFill>
                  <a:srgbClr val="FF0000"/>
                </a:solidFill>
              </a:rPr>
              <a:t>电信（</a:t>
            </a:r>
            <a:r>
              <a:rPr lang="en-US" altLang="zh-CN" sz="2400" u="sng" dirty="0">
                <a:solidFill>
                  <a:srgbClr val="FF0000"/>
                </a:solidFill>
              </a:rPr>
              <a:t>telecommunication</a:t>
            </a:r>
            <a:r>
              <a:rPr lang="zh-CN" altLang="en-US" sz="2400" u="sng" dirty="0">
                <a:solidFill>
                  <a:srgbClr val="FF0000"/>
                </a:solidFill>
              </a:rPr>
              <a:t>）</a:t>
            </a:r>
            <a:r>
              <a:rPr lang="zh-CN" altLang="en-US" sz="2400" dirty="0"/>
              <a:t>：</a:t>
            </a:r>
            <a:r>
              <a:rPr lang="zh-CN" altLang="en-US" sz="2400" u="sng" dirty="0"/>
              <a:t>以</a:t>
            </a:r>
            <a:r>
              <a:rPr lang="zh-CN" altLang="en-US" sz="2400" u="sng" dirty="0">
                <a:solidFill>
                  <a:srgbClr val="0070C0"/>
                </a:solidFill>
              </a:rPr>
              <a:t>电信号</a:t>
            </a:r>
            <a:r>
              <a:rPr lang="zh-CN" altLang="en-US" sz="2400" u="sng" dirty="0"/>
              <a:t>为载体来进行信息的传输和交换。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0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30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§1.1 </a:t>
            </a:r>
            <a:r>
              <a:rPr lang="zh-CN" altLang="en-US"/>
              <a:t>通信的基本概念（续）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628775"/>
            <a:ext cx="8229600" cy="3886200"/>
          </a:xfrm>
        </p:spPr>
        <p:txBody>
          <a:bodyPr/>
          <a:lstStyle/>
          <a:p>
            <a:r>
              <a:rPr lang="zh-CN" altLang="en-US" dirty="0"/>
              <a:t>二、信号的基本分类</a:t>
            </a:r>
          </a:p>
          <a:p>
            <a:r>
              <a:rPr lang="zh-CN" altLang="en-US" dirty="0"/>
              <a:t>消息的载体是信号，而</a:t>
            </a:r>
            <a:r>
              <a:rPr lang="zh-CN" altLang="en-US" u="sng" dirty="0"/>
              <a:t>信号可分为两大类：</a:t>
            </a:r>
            <a:r>
              <a:rPr lang="zh-CN" altLang="en-US" u="sng" dirty="0">
                <a:solidFill>
                  <a:srgbClr val="0070C0"/>
                </a:solidFill>
              </a:rPr>
              <a:t>模拟信号</a:t>
            </a:r>
            <a:r>
              <a:rPr lang="zh-CN" altLang="en-US" u="sng" dirty="0"/>
              <a:t>和</a:t>
            </a:r>
            <a:r>
              <a:rPr lang="zh-CN" altLang="en-US" u="sng" dirty="0">
                <a:solidFill>
                  <a:srgbClr val="0070C0"/>
                </a:solidFill>
              </a:rPr>
              <a:t>数字信号</a:t>
            </a:r>
          </a:p>
        </p:txBody>
      </p:sp>
      <p:sp>
        <p:nvSpPr>
          <p:cNvPr id="131076" name="Line 4"/>
          <p:cNvSpPr>
            <a:spLocks noChangeShapeType="1"/>
          </p:cNvSpPr>
          <p:nvPr/>
        </p:nvSpPr>
        <p:spPr bwMode="auto">
          <a:xfrm>
            <a:off x="973138" y="4833938"/>
            <a:ext cx="3167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1077" name="Line 5"/>
          <p:cNvSpPr>
            <a:spLocks noChangeShapeType="1"/>
          </p:cNvSpPr>
          <p:nvPr/>
        </p:nvSpPr>
        <p:spPr bwMode="auto">
          <a:xfrm flipV="1">
            <a:off x="1260475" y="3608388"/>
            <a:ext cx="0" cy="15128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1078" name="Freeform 6"/>
          <p:cNvSpPr>
            <a:spLocks/>
          </p:cNvSpPr>
          <p:nvPr/>
        </p:nvSpPr>
        <p:spPr bwMode="auto">
          <a:xfrm>
            <a:off x="1258888" y="3644900"/>
            <a:ext cx="2376487" cy="1631950"/>
          </a:xfrm>
          <a:custGeom>
            <a:avLst/>
            <a:gdLst/>
            <a:ahLst/>
            <a:cxnLst>
              <a:cxn ang="0">
                <a:pos x="0" y="658"/>
              </a:cxn>
              <a:cxn ang="0">
                <a:pos x="182" y="522"/>
              </a:cxn>
              <a:cxn ang="0">
                <a:pos x="363" y="340"/>
              </a:cxn>
              <a:cxn ang="0">
                <a:pos x="590" y="522"/>
              </a:cxn>
              <a:cxn ang="0">
                <a:pos x="862" y="431"/>
              </a:cxn>
              <a:cxn ang="0">
                <a:pos x="1044" y="975"/>
              </a:cxn>
              <a:cxn ang="0">
                <a:pos x="1180" y="113"/>
              </a:cxn>
              <a:cxn ang="0">
                <a:pos x="1497" y="295"/>
              </a:cxn>
            </a:cxnLst>
            <a:rect l="0" t="0" r="r" b="b"/>
            <a:pathLst>
              <a:path w="1497" h="1028">
                <a:moveTo>
                  <a:pt x="0" y="658"/>
                </a:moveTo>
                <a:cubicBezTo>
                  <a:pt x="61" y="616"/>
                  <a:pt x="122" y="575"/>
                  <a:pt x="182" y="522"/>
                </a:cubicBezTo>
                <a:cubicBezTo>
                  <a:pt x="242" y="469"/>
                  <a:pt x="295" y="340"/>
                  <a:pt x="363" y="340"/>
                </a:cubicBezTo>
                <a:cubicBezTo>
                  <a:pt x="431" y="340"/>
                  <a:pt x="507" y="507"/>
                  <a:pt x="590" y="522"/>
                </a:cubicBezTo>
                <a:cubicBezTo>
                  <a:pt x="673" y="537"/>
                  <a:pt x="786" y="356"/>
                  <a:pt x="862" y="431"/>
                </a:cubicBezTo>
                <a:cubicBezTo>
                  <a:pt x="938" y="506"/>
                  <a:pt x="991" y="1028"/>
                  <a:pt x="1044" y="975"/>
                </a:cubicBezTo>
                <a:cubicBezTo>
                  <a:pt x="1097" y="922"/>
                  <a:pt x="1105" y="226"/>
                  <a:pt x="1180" y="113"/>
                </a:cubicBezTo>
                <a:cubicBezTo>
                  <a:pt x="1255" y="0"/>
                  <a:pt x="1376" y="147"/>
                  <a:pt x="1497" y="295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1079" name="Text Box 7"/>
          <p:cNvSpPr txBox="1">
            <a:spLocks noChangeArrowheads="1"/>
          </p:cNvSpPr>
          <p:nvPr/>
        </p:nvSpPr>
        <p:spPr bwMode="auto">
          <a:xfrm>
            <a:off x="1403350" y="5421313"/>
            <a:ext cx="2592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连续的模拟信号</a:t>
            </a:r>
          </a:p>
        </p:txBody>
      </p:sp>
      <p:sp>
        <p:nvSpPr>
          <p:cNvPr id="131080" name="Text Box 8"/>
          <p:cNvSpPr txBox="1">
            <a:spLocks noChangeArrowheads="1"/>
          </p:cNvSpPr>
          <p:nvPr/>
        </p:nvSpPr>
        <p:spPr bwMode="auto">
          <a:xfrm>
            <a:off x="3851275" y="4760913"/>
            <a:ext cx="360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i="1">
                <a:latin typeface="Times New Roman" pitchFamily="18" charset="0"/>
              </a:rPr>
              <a:t>t</a:t>
            </a:r>
          </a:p>
        </p:txBody>
      </p:sp>
      <p:sp>
        <p:nvSpPr>
          <p:cNvPr id="131081" name="Line 9"/>
          <p:cNvSpPr>
            <a:spLocks noChangeShapeType="1"/>
          </p:cNvSpPr>
          <p:nvPr/>
        </p:nvSpPr>
        <p:spPr bwMode="auto">
          <a:xfrm>
            <a:off x="4862513" y="4846638"/>
            <a:ext cx="3167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1082" name="Line 10"/>
          <p:cNvSpPr>
            <a:spLocks noChangeShapeType="1"/>
          </p:cNvSpPr>
          <p:nvPr/>
        </p:nvSpPr>
        <p:spPr bwMode="auto">
          <a:xfrm flipV="1">
            <a:off x="5149850" y="3621088"/>
            <a:ext cx="0" cy="15128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1083" name="Text Box 11"/>
          <p:cNvSpPr txBox="1">
            <a:spLocks noChangeArrowheads="1"/>
          </p:cNvSpPr>
          <p:nvPr/>
        </p:nvSpPr>
        <p:spPr bwMode="auto">
          <a:xfrm>
            <a:off x="7740650" y="4773613"/>
            <a:ext cx="360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i="1">
                <a:latin typeface="Times New Roman" pitchFamily="18" charset="0"/>
              </a:rPr>
              <a:t>t</a:t>
            </a:r>
          </a:p>
        </p:txBody>
      </p:sp>
      <p:sp>
        <p:nvSpPr>
          <p:cNvPr id="131084" name="Line 12"/>
          <p:cNvSpPr>
            <a:spLocks noChangeShapeType="1"/>
          </p:cNvSpPr>
          <p:nvPr/>
        </p:nvSpPr>
        <p:spPr bwMode="auto">
          <a:xfrm flipV="1">
            <a:off x="1547813" y="4484688"/>
            <a:ext cx="0" cy="360362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1085" name="Line 13"/>
          <p:cNvSpPr>
            <a:spLocks noChangeShapeType="1"/>
          </p:cNvSpPr>
          <p:nvPr/>
        </p:nvSpPr>
        <p:spPr bwMode="auto">
          <a:xfrm flipV="1">
            <a:off x="1835150" y="4197350"/>
            <a:ext cx="0" cy="6477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1086" name="Line 14"/>
          <p:cNvSpPr>
            <a:spLocks noChangeShapeType="1"/>
          </p:cNvSpPr>
          <p:nvPr/>
        </p:nvSpPr>
        <p:spPr bwMode="auto">
          <a:xfrm flipV="1">
            <a:off x="2124075" y="4413250"/>
            <a:ext cx="0" cy="431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1087" name="Line 15"/>
          <p:cNvSpPr>
            <a:spLocks noChangeShapeType="1"/>
          </p:cNvSpPr>
          <p:nvPr/>
        </p:nvSpPr>
        <p:spPr bwMode="auto">
          <a:xfrm flipV="1">
            <a:off x="2411413" y="4340225"/>
            <a:ext cx="0" cy="50482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1088" name="Line 16"/>
          <p:cNvSpPr>
            <a:spLocks noChangeShapeType="1"/>
          </p:cNvSpPr>
          <p:nvPr/>
        </p:nvSpPr>
        <p:spPr bwMode="auto">
          <a:xfrm flipV="1">
            <a:off x="2700338" y="4484688"/>
            <a:ext cx="0" cy="360362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1089" name="Line 17"/>
          <p:cNvSpPr>
            <a:spLocks noChangeShapeType="1"/>
          </p:cNvSpPr>
          <p:nvPr/>
        </p:nvSpPr>
        <p:spPr bwMode="auto">
          <a:xfrm>
            <a:off x="2916238" y="4845050"/>
            <a:ext cx="0" cy="3603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1090" name="Line 18"/>
          <p:cNvSpPr>
            <a:spLocks noChangeShapeType="1"/>
          </p:cNvSpPr>
          <p:nvPr/>
        </p:nvSpPr>
        <p:spPr bwMode="auto">
          <a:xfrm flipV="1">
            <a:off x="3203575" y="3763963"/>
            <a:ext cx="0" cy="1081087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1091" name="Line 19"/>
          <p:cNvSpPr>
            <a:spLocks noChangeShapeType="1"/>
          </p:cNvSpPr>
          <p:nvPr/>
        </p:nvSpPr>
        <p:spPr bwMode="auto">
          <a:xfrm flipV="1">
            <a:off x="5437188" y="4484688"/>
            <a:ext cx="0" cy="3603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1092" name="Line 20"/>
          <p:cNvSpPr>
            <a:spLocks noChangeShapeType="1"/>
          </p:cNvSpPr>
          <p:nvPr/>
        </p:nvSpPr>
        <p:spPr bwMode="auto">
          <a:xfrm flipV="1">
            <a:off x="5724525" y="4197350"/>
            <a:ext cx="0" cy="6477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1093" name="Line 21"/>
          <p:cNvSpPr>
            <a:spLocks noChangeShapeType="1"/>
          </p:cNvSpPr>
          <p:nvPr/>
        </p:nvSpPr>
        <p:spPr bwMode="auto">
          <a:xfrm flipV="1">
            <a:off x="6013450" y="4413250"/>
            <a:ext cx="0" cy="431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1094" name="Line 22"/>
          <p:cNvSpPr>
            <a:spLocks noChangeShapeType="1"/>
          </p:cNvSpPr>
          <p:nvPr/>
        </p:nvSpPr>
        <p:spPr bwMode="auto">
          <a:xfrm flipV="1">
            <a:off x="6300788" y="4340225"/>
            <a:ext cx="0" cy="5048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1095" name="Line 23"/>
          <p:cNvSpPr>
            <a:spLocks noChangeShapeType="1"/>
          </p:cNvSpPr>
          <p:nvPr/>
        </p:nvSpPr>
        <p:spPr bwMode="auto">
          <a:xfrm flipV="1">
            <a:off x="6589713" y="4484688"/>
            <a:ext cx="0" cy="3603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1096" name="Line 24"/>
          <p:cNvSpPr>
            <a:spLocks noChangeShapeType="1"/>
          </p:cNvSpPr>
          <p:nvPr/>
        </p:nvSpPr>
        <p:spPr bwMode="auto">
          <a:xfrm>
            <a:off x="6805613" y="4845050"/>
            <a:ext cx="0" cy="3603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1097" name="Line 25"/>
          <p:cNvSpPr>
            <a:spLocks noChangeShapeType="1"/>
          </p:cNvSpPr>
          <p:nvPr/>
        </p:nvSpPr>
        <p:spPr bwMode="auto">
          <a:xfrm flipV="1">
            <a:off x="7092950" y="3763963"/>
            <a:ext cx="0" cy="108108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1098" name="Text Box 26"/>
          <p:cNvSpPr txBox="1">
            <a:spLocks noChangeArrowheads="1"/>
          </p:cNvSpPr>
          <p:nvPr/>
        </p:nvSpPr>
        <p:spPr bwMode="auto">
          <a:xfrm>
            <a:off x="5219700" y="5492750"/>
            <a:ext cx="2592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离散的模拟信号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31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31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31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131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131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131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131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131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131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0"/>
                                        <p:tgtEl>
                                          <p:spTgt spid="131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1000"/>
                                        <p:tgtEl>
                                          <p:spTgt spid="131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1000"/>
                                        <p:tgtEl>
                                          <p:spTgt spid="131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131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1000"/>
                                        <p:tgtEl>
                                          <p:spTgt spid="131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1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1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84" grpId="0" animBg="1"/>
      <p:bldP spid="131085" grpId="0" animBg="1"/>
      <p:bldP spid="131086" grpId="0" animBg="1"/>
      <p:bldP spid="131087" grpId="0" animBg="1"/>
      <p:bldP spid="131088" grpId="0" animBg="1"/>
      <p:bldP spid="131089" grpId="0" animBg="1"/>
      <p:bldP spid="131090" grpId="0" animBg="1"/>
      <p:bldP spid="131091" grpId="0" animBg="1"/>
      <p:bldP spid="131092" grpId="0" animBg="1"/>
      <p:bldP spid="131093" grpId="0" animBg="1"/>
      <p:bldP spid="131094" grpId="0" animBg="1"/>
      <p:bldP spid="131095" grpId="0" animBg="1"/>
      <p:bldP spid="131096" grpId="0" animBg="1"/>
      <p:bldP spid="131097" grpId="0" animBg="1"/>
      <p:bldP spid="13109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信号的基本分类（续）</a:t>
            </a:r>
          </a:p>
        </p:txBody>
      </p:sp>
      <p:sp>
        <p:nvSpPr>
          <p:cNvPr id="13210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39750" y="1628775"/>
            <a:ext cx="7848600" cy="4800600"/>
          </a:xfrm>
          <a:noFill/>
          <a:ln/>
        </p:spPr>
        <p:txBody>
          <a:bodyPr/>
          <a:lstStyle/>
          <a:p>
            <a:r>
              <a:rPr lang="en-US" altLang="zh-CN"/>
              <a:t>2</a:t>
            </a:r>
            <a:r>
              <a:rPr lang="zh-CN" altLang="en-US"/>
              <a:t>进制数字信号</a:t>
            </a:r>
          </a:p>
        </p:txBody>
      </p:sp>
      <p:sp>
        <p:nvSpPr>
          <p:cNvPr id="132101" name="Line 5"/>
          <p:cNvSpPr>
            <a:spLocks noChangeShapeType="1"/>
          </p:cNvSpPr>
          <p:nvPr/>
        </p:nvSpPr>
        <p:spPr bwMode="auto">
          <a:xfrm>
            <a:off x="827088" y="3644900"/>
            <a:ext cx="3167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2102" name="Line 6"/>
          <p:cNvSpPr>
            <a:spLocks noChangeShapeType="1"/>
          </p:cNvSpPr>
          <p:nvPr/>
        </p:nvSpPr>
        <p:spPr bwMode="auto">
          <a:xfrm flipV="1">
            <a:off x="1114425" y="2565400"/>
            <a:ext cx="0" cy="19446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2103" name="Text Box 7"/>
          <p:cNvSpPr txBox="1">
            <a:spLocks noChangeArrowheads="1"/>
          </p:cNvSpPr>
          <p:nvPr/>
        </p:nvSpPr>
        <p:spPr bwMode="auto">
          <a:xfrm>
            <a:off x="1042988" y="4725988"/>
            <a:ext cx="2592387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连续的数字信号</a:t>
            </a:r>
          </a:p>
          <a:p>
            <a:pPr algn="ctr"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（</a:t>
            </a:r>
            <a:r>
              <a:rPr kumimoji="1" lang="en-US" altLang="zh-CN" sz="2400">
                <a:latin typeface="Times New Roman" pitchFamily="18" charset="0"/>
              </a:rPr>
              <a:t>2</a:t>
            </a:r>
            <a:r>
              <a:rPr kumimoji="1" lang="zh-CN" altLang="en-US" sz="2400">
                <a:latin typeface="Times New Roman" pitchFamily="18" charset="0"/>
              </a:rPr>
              <a:t>进制）</a:t>
            </a:r>
          </a:p>
        </p:txBody>
      </p:sp>
      <p:sp>
        <p:nvSpPr>
          <p:cNvPr id="132104" name="Text Box 8"/>
          <p:cNvSpPr txBox="1">
            <a:spLocks noChangeArrowheads="1"/>
          </p:cNvSpPr>
          <p:nvPr/>
        </p:nvSpPr>
        <p:spPr bwMode="auto">
          <a:xfrm>
            <a:off x="3706813" y="3644900"/>
            <a:ext cx="360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i="1">
                <a:latin typeface="Times New Roman" pitchFamily="18" charset="0"/>
              </a:rPr>
              <a:t>t</a:t>
            </a:r>
          </a:p>
        </p:txBody>
      </p:sp>
      <p:sp>
        <p:nvSpPr>
          <p:cNvPr id="132105" name="Line 9"/>
          <p:cNvSpPr>
            <a:spLocks noChangeShapeType="1"/>
          </p:cNvSpPr>
          <p:nvPr/>
        </p:nvSpPr>
        <p:spPr bwMode="auto">
          <a:xfrm>
            <a:off x="1114425" y="3213100"/>
            <a:ext cx="43338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2106" name="Line 10"/>
          <p:cNvSpPr>
            <a:spLocks noChangeShapeType="1"/>
          </p:cNvSpPr>
          <p:nvPr/>
        </p:nvSpPr>
        <p:spPr bwMode="auto">
          <a:xfrm>
            <a:off x="1547813" y="3213100"/>
            <a:ext cx="0" cy="7921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2107" name="Line 11"/>
          <p:cNvSpPr>
            <a:spLocks noChangeShapeType="1"/>
          </p:cNvSpPr>
          <p:nvPr/>
        </p:nvSpPr>
        <p:spPr bwMode="auto">
          <a:xfrm>
            <a:off x="1546225" y="4005263"/>
            <a:ext cx="43338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2108" name="Line 12"/>
          <p:cNvSpPr>
            <a:spLocks noChangeShapeType="1"/>
          </p:cNvSpPr>
          <p:nvPr/>
        </p:nvSpPr>
        <p:spPr bwMode="auto">
          <a:xfrm>
            <a:off x="1979613" y="4005263"/>
            <a:ext cx="43338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2109" name="Line 13"/>
          <p:cNvSpPr>
            <a:spLocks noChangeShapeType="1"/>
          </p:cNvSpPr>
          <p:nvPr/>
        </p:nvSpPr>
        <p:spPr bwMode="auto">
          <a:xfrm>
            <a:off x="2411413" y="3213100"/>
            <a:ext cx="0" cy="7921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2110" name="Line 14"/>
          <p:cNvSpPr>
            <a:spLocks noChangeShapeType="1"/>
          </p:cNvSpPr>
          <p:nvPr/>
        </p:nvSpPr>
        <p:spPr bwMode="auto">
          <a:xfrm>
            <a:off x="2411413" y="3213100"/>
            <a:ext cx="43338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2111" name="Line 15"/>
          <p:cNvSpPr>
            <a:spLocks noChangeShapeType="1"/>
          </p:cNvSpPr>
          <p:nvPr/>
        </p:nvSpPr>
        <p:spPr bwMode="auto">
          <a:xfrm>
            <a:off x="2843213" y="3213100"/>
            <a:ext cx="0" cy="7921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2112" name="Line 16"/>
          <p:cNvSpPr>
            <a:spLocks noChangeShapeType="1"/>
          </p:cNvSpPr>
          <p:nvPr/>
        </p:nvSpPr>
        <p:spPr bwMode="auto">
          <a:xfrm>
            <a:off x="2841625" y="4005263"/>
            <a:ext cx="43338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2113" name="Line 17"/>
          <p:cNvSpPr>
            <a:spLocks noChangeShapeType="1"/>
          </p:cNvSpPr>
          <p:nvPr/>
        </p:nvSpPr>
        <p:spPr bwMode="auto">
          <a:xfrm>
            <a:off x="1979613" y="2420938"/>
            <a:ext cx="0" cy="22320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2114" name="Line 18"/>
          <p:cNvSpPr>
            <a:spLocks noChangeShapeType="1"/>
          </p:cNvSpPr>
          <p:nvPr/>
        </p:nvSpPr>
        <p:spPr bwMode="auto">
          <a:xfrm>
            <a:off x="1547813" y="2420938"/>
            <a:ext cx="0" cy="22320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2115" name="Line 19"/>
          <p:cNvSpPr>
            <a:spLocks noChangeShapeType="1"/>
          </p:cNvSpPr>
          <p:nvPr/>
        </p:nvSpPr>
        <p:spPr bwMode="auto">
          <a:xfrm>
            <a:off x="2411413" y="2420938"/>
            <a:ext cx="0" cy="22320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2116" name="Line 20"/>
          <p:cNvSpPr>
            <a:spLocks noChangeShapeType="1"/>
          </p:cNvSpPr>
          <p:nvPr/>
        </p:nvSpPr>
        <p:spPr bwMode="auto">
          <a:xfrm>
            <a:off x="2843213" y="2420938"/>
            <a:ext cx="0" cy="22320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2117" name="Text Box 21"/>
          <p:cNvSpPr txBox="1">
            <a:spLocks noChangeArrowheads="1"/>
          </p:cNvSpPr>
          <p:nvPr/>
        </p:nvSpPr>
        <p:spPr bwMode="auto">
          <a:xfrm>
            <a:off x="1187450" y="2493963"/>
            <a:ext cx="2232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1   0    0    1    0</a:t>
            </a:r>
          </a:p>
        </p:txBody>
      </p:sp>
      <p:sp>
        <p:nvSpPr>
          <p:cNvPr id="132118" name="Line 22"/>
          <p:cNvSpPr>
            <a:spLocks noChangeShapeType="1"/>
          </p:cNvSpPr>
          <p:nvPr/>
        </p:nvSpPr>
        <p:spPr bwMode="auto">
          <a:xfrm>
            <a:off x="4859338" y="3644900"/>
            <a:ext cx="3167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2119" name="Line 23"/>
          <p:cNvSpPr>
            <a:spLocks noChangeShapeType="1"/>
          </p:cNvSpPr>
          <p:nvPr/>
        </p:nvSpPr>
        <p:spPr bwMode="auto">
          <a:xfrm flipV="1">
            <a:off x="5146675" y="2565400"/>
            <a:ext cx="0" cy="19446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2120" name="Text Box 24"/>
          <p:cNvSpPr txBox="1">
            <a:spLocks noChangeArrowheads="1"/>
          </p:cNvSpPr>
          <p:nvPr/>
        </p:nvSpPr>
        <p:spPr bwMode="auto">
          <a:xfrm>
            <a:off x="5075238" y="4725988"/>
            <a:ext cx="2592387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离散的数字信号</a:t>
            </a:r>
          </a:p>
          <a:p>
            <a:pPr algn="ctr"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（</a:t>
            </a:r>
            <a:r>
              <a:rPr kumimoji="1" lang="en-US" altLang="zh-CN" sz="2400">
                <a:latin typeface="Times New Roman" pitchFamily="18" charset="0"/>
              </a:rPr>
              <a:t>2</a:t>
            </a:r>
            <a:r>
              <a:rPr kumimoji="1" lang="zh-CN" altLang="en-US" sz="2400">
                <a:latin typeface="Times New Roman" pitchFamily="18" charset="0"/>
              </a:rPr>
              <a:t>进制）</a:t>
            </a:r>
          </a:p>
        </p:txBody>
      </p:sp>
      <p:sp>
        <p:nvSpPr>
          <p:cNvPr id="132121" name="Text Box 25"/>
          <p:cNvSpPr txBox="1">
            <a:spLocks noChangeArrowheads="1"/>
          </p:cNvSpPr>
          <p:nvPr/>
        </p:nvSpPr>
        <p:spPr bwMode="auto">
          <a:xfrm>
            <a:off x="7739063" y="3644900"/>
            <a:ext cx="360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i="1">
                <a:latin typeface="Times New Roman" pitchFamily="18" charset="0"/>
              </a:rPr>
              <a:t>t</a:t>
            </a:r>
          </a:p>
        </p:txBody>
      </p:sp>
      <p:sp>
        <p:nvSpPr>
          <p:cNvPr id="132122" name="Line 26"/>
          <p:cNvSpPr>
            <a:spLocks noChangeShapeType="1"/>
          </p:cNvSpPr>
          <p:nvPr/>
        </p:nvSpPr>
        <p:spPr bwMode="auto">
          <a:xfrm>
            <a:off x="6011863" y="2420938"/>
            <a:ext cx="0" cy="22320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2123" name="Line 27"/>
          <p:cNvSpPr>
            <a:spLocks noChangeShapeType="1"/>
          </p:cNvSpPr>
          <p:nvPr/>
        </p:nvSpPr>
        <p:spPr bwMode="auto">
          <a:xfrm>
            <a:off x="5580063" y="2420938"/>
            <a:ext cx="0" cy="22320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2124" name="Line 28"/>
          <p:cNvSpPr>
            <a:spLocks noChangeShapeType="1"/>
          </p:cNvSpPr>
          <p:nvPr/>
        </p:nvSpPr>
        <p:spPr bwMode="auto">
          <a:xfrm>
            <a:off x="6443663" y="2420938"/>
            <a:ext cx="0" cy="22320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2125" name="Line 29"/>
          <p:cNvSpPr>
            <a:spLocks noChangeShapeType="1"/>
          </p:cNvSpPr>
          <p:nvPr/>
        </p:nvSpPr>
        <p:spPr bwMode="auto">
          <a:xfrm>
            <a:off x="6875463" y="2420938"/>
            <a:ext cx="0" cy="22320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2126" name="Text Box 30"/>
          <p:cNvSpPr txBox="1">
            <a:spLocks noChangeArrowheads="1"/>
          </p:cNvSpPr>
          <p:nvPr/>
        </p:nvSpPr>
        <p:spPr bwMode="auto">
          <a:xfrm>
            <a:off x="5219700" y="2493963"/>
            <a:ext cx="2232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1   0    0    1    0</a:t>
            </a:r>
          </a:p>
        </p:txBody>
      </p:sp>
      <p:sp>
        <p:nvSpPr>
          <p:cNvPr id="132127" name="Line 31"/>
          <p:cNvSpPr>
            <a:spLocks noChangeShapeType="1"/>
          </p:cNvSpPr>
          <p:nvPr/>
        </p:nvSpPr>
        <p:spPr bwMode="auto">
          <a:xfrm flipV="1">
            <a:off x="5364163" y="3068638"/>
            <a:ext cx="0" cy="5762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2128" name="Line 32"/>
          <p:cNvSpPr>
            <a:spLocks noChangeShapeType="1"/>
          </p:cNvSpPr>
          <p:nvPr/>
        </p:nvSpPr>
        <p:spPr bwMode="auto">
          <a:xfrm flipV="1">
            <a:off x="5795963" y="3644900"/>
            <a:ext cx="0" cy="5762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2129" name="Line 33"/>
          <p:cNvSpPr>
            <a:spLocks noChangeShapeType="1"/>
          </p:cNvSpPr>
          <p:nvPr/>
        </p:nvSpPr>
        <p:spPr bwMode="auto">
          <a:xfrm flipV="1">
            <a:off x="6227763" y="3644900"/>
            <a:ext cx="0" cy="5762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2130" name="Line 34"/>
          <p:cNvSpPr>
            <a:spLocks noChangeShapeType="1"/>
          </p:cNvSpPr>
          <p:nvPr/>
        </p:nvSpPr>
        <p:spPr bwMode="auto">
          <a:xfrm flipV="1">
            <a:off x="6659563" y="3068638"/>
            <a:ext cx="0" cy="5762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2131" name="Line 35"/>
          <p:cNvSpPr>
            <a:spLocks noChangeShapeType="1"/>
          </p:cNvSpPr>
          <p:nvPr/>
        </p:nvSpPr>
        <p:spPr bwMode="auto">
          <a:xfrm flipV="1">
            <a:off x="7091363" y="3644900"/>
            <a:ext cx="0" cy="5762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2132" name="Line 36"/>
          <p:cNvSpPr>
            <a:spLocks noChangeShapeType="1"/>
          </p:cNvSpPr>
          <p:nvPr/>
        </p:nvSpPr>
        <p:spPr bwMode="auto">
          <a:xfrm flipH="1">
            <a:off x="4787900" y="3068638"/>
            <a:ext cx="251936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2133" name="Line 37"/>
          <p:cNvSpPr>
            <a:spLocks noChangeShapeType="1"/>
          </p:cNvSpPr>
          <p:nvPr/>
        </p:nvSpPr>
        <p:spPr bwMode="auto">
          <a:xfrm flipH="1">
            <a:off x="4787900" y="4221163"/>
            <a:ext cx="251936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2134" name="Text Box 38"/>
          <p:cNvSpPr txBox="1">
            <a:spLocks noChangeArrowheads="1"/>
          </p:cNvSpPr>
          <p:nvPr/>
        </p:nvSpPr>
        <p:spPr bwMode="auto">
          <a:xfrm>
            <a:off x="3059113" y="5878513"/>
            <a:ext cx="5184775" cy="8604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i="1">
                <a:latin typeface="Times New Roman" pitchFamily="18" charset="0"/>
              </a:rPr>
              <a:t>注意：</a:t>
            </a:r>
            <a:r>
              <a:rPr kumimoji="1" lang="zh-CN" altLang="en-US" sz="2400" b="1" i="1">
                <a:solidFill>
                  <a:srgbClr val="FF0000"/>
                </a:solidFill>
                <a:latin typeface="Times New Roman" pitchFamily="18" charset="0"/>
              </a:rPr>
              <a:t>“数字”</a:t>
            </a:r>
            <a:r>
              <a:rPr kumimoji="1" lang="zh-CN" altLang="en-US" sz="2400" b="1" i="1">
                <a:latin typeface="Times New Roman" pitchFamily="18" charset="0"/>
              </a:rPr>
              <a:t>信号的特点是在</a:t>
            </a:r>
            <a:r>
              <a:rPr kumimoji="1" lang="zh-CN" altLang="en-US" sz="2400" b="1" i="1">
                <a:solidFill>
                  <a:srgbClr val="FF0000"/>
                </a:solidFill>
                <a:latin typeface="Times New Roman" pitchFamily="18" charset="0"/>
              </a:rPr>
              <a:t>取值上（即纵坐标）</a:t>
            </a:r>
            <a:r>
              <a:rPr kumimoji="1" lang="zh-CN" altLang="en-US" sz="2400" b="1" i="1">
                <a:latin typeface="Times New Roman" pitchFamily="18" charset="0"/>
              </a:rPr>
              <a:t>是有限多个值的集合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2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2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2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2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2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2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2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2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2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2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2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2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2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2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2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2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2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2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2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2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32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2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2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2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2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2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32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32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32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32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32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32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32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32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32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32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32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32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32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32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32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32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32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32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32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32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32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32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32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32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32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32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1" grpId="0" animBg="1"/>
      <p:bldP spid="132102" grpId="0" animBg="1"/>
      <p:bldP spid="132103" grpId="0"/>
      <p:bldP spid="132104" grpId="0"/>
      <p:bldP spid="132105" grpId="0" animBg="1"/>
      <p:bldP spid="132106" grpId="0" animBg="1"/>
      <p:bldP spid="132107" grpId="0" animBg="1"/>
      <p:bldP spid="132108" grpId="0" animBg="1"/>
      <p:bldP spid="132109" grpId="0" animBg="1"/>
      <p:bldP spid="132110" grpId="0" animBg="1"/>
      <p:bldP spid="132111" grpId="0" animBg="1"/>
      <p:bldP spid="132112" grpId="0" animBg="1"/>
      <p:bldP spid="132113" grpId="0" animBg="1"/>
      <p:bldP spid="132114" grpId="0" animBg="1"/>
      <p:bldP spid="132115" grpId="0" animBg="1"/>
      <p:bldP spid="132116" grpId="0" animBg="1"/>
      <p:bldP spid="132117" grpId="0"/>
      <p:bldP spid="132118" grpId="0" animBg="1"/>
      <p:bldP spid="132119" grpId="0" animBg="1"/>
      <p:bldP spid="132120" grpId="0"/>
      <p:bldP spid="132121" grpId="0"/>
      <p:bldP spid="132122" grpId="0" animBg="1"/>
      <p:bldP spid="132123" grpId="0" animBg="1"/>
      <p:bldP spid="132124" grpId="0" animBg="1"/>
      <p:bldP spid="132125" grpId="0" animBg="1"/>
      <p:bldP spid="132126" grpId="0"/>
      <p:bldP spid="132127" grpId="0" animBg="1"/>
      <p:bldP spid="132128" grpId="0" animBg="1"/>
      <p:bldP spid="132129" grpId="0" animBg="1"/>
      <p:bldP spid="132130" grpId="0" animBg="1"/>
      <p:bldP spid="132131" grpId="0" animBg="1"/>
      <p:bldP spid="132132" grpId="0" animBg="1"/>
      <p:bldP spid="132133" grpId="0" animBg="1"/>
      <p:bldP spid="132134" grpId="0" animBg="1"/>
    </p:bldLst>
  </p:timing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2750</TotalTime>
  <Words>2457</Words>
  <Application>Microsoft Office PowerPoint</Application>
  <PresentationFormat>全屏显示(4:3)</PresentationFormat>
  <Paragraphs>291</Paragraphs>
  <Slides>41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3" baseType="lpstr">
      <vt:lpstr>Pixel</vt:lpstr>
      <vt:lpstr>公式</vt:lpstr>
      <vt:lpstr>通信系统设计与应用</vt:lpstr>
      <vt:lpstr>PowerPoint 演示文稿</vt:lpstr>
      <vt:lpstr>PowerPoint 演示文稿</vt:lpstr>
      <vt:lpstr>PowerPoint 演示文稿</vt:lpstr>
      <vt:lpstr>PowerPoint 演示文稿</vt:lpstr>
      <vt:lpstr>§1.1 通信的基本概念</vt:lpstr>
      <vt:lpstr>§1.1 通信的基本概念</vt:lpstr>
      <vt:lpstr>§1.1 通信的基本概念（续）</vt:lpstr>
      <vt:lpstr>信号的基本分类（续）</vt:lpstr>
      <vt:lpstr>PowerPoint 演示文稿</vt:lpstr>
      <vt:lpstr>§1.2 通信系统的组成</vt:lpstr>
      <vt:lpstr>§1.2.1 通信系统的一般模型 </vt:lpstr>
      <vt:lpstr>PowerPoint 演示文稿</vt:lpstr>
      <vt:lpstr>§1.2.2 模拟通信系统模型</vt:lpstr>
      <vt:lpstr>§1.2.3 数字通信系统模型</vt:lpstr>
      <vt:lpstr>补充知识：基带信号与频带信号</vt:lpstr>
      <vt:lpstr>1、数字基带通信系统模型</vt:lpstr>
      <vt:lpstr>2、数字频带通信系统模型</vt:lpstr>
      <vt:lpstr>怎样理解信源编码和信道编码</vt:lpstr>
      <vt:lpstr>怎样理解信源编码和信道编码</vt:lpstr>
      <vt:lpstr>§1.3 通信系统的分类及通信方式</vt:lpstr>
      <vt:lpstr>§1.3.1 通信系统的分类（续）</vt:lpstr>
      <vt:lpstr>§1.3.2 通信的方式</vt:lpstr>
      <vt:lpstr>§1.3.2 通信的方式（续）</vt:lpstr>
      <vt:lpstr>§1.3.2 通信的方式（续）</vt:lpstr>
      <vt:lpstr>§1.4 信息及其量度(重点章节)</vt:lpstr>
      <vt:lpstr>§1.4 信息及其量度（续）</vt:lpstr>
      <vt:lpstr>§1.4 信息及其量度（续）</vt:lpstr>
      <vt:lpstr>[例题1.4.1]（顺便引出“信息熵”的概念）</vt:lpstr>
      <vt:lpstr>[例题1.4.1]（解）</vt:lpstr>
      <vt:lpstr>[例题1.4.1]（解）</vt:lpstr>
      <vt:lpstr>PowerPoint 演示文稿</vt:lpstr>
      <vt:lpstr>§1.5 通信系统的性能指标(重点章节)</vt:lpstr>
      <vt:lpstr>§1.5.1 模拟通信系统的指标</vt:lpstr>
      <vt:lpstr>§1.5.2 数字通信系统的指标</vt:lpstr>
      <vt:lpstr>码元速率RB与信息速率Rb的关系</vt:lpstr>
      <vt:lpstr>有效性指标之2、频带利用率</vt:lpstr>
      <vt:lpstr>二、数字通信系统的可靠性指标</vt:lpstr>
      <vt:lpstr>PowerPoint 演示文稿</vt:lpstr>
      <vt:lpstr>PowerPoint 演示文稿</vt:lpstr>
      <vt:lpstr>本章重点小结</vt:lpstr>
    </vt:vector>
  </TitlesOfParts>
  <Company>信息学院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通信原理</dc:title>
  <dc:creator>kitty</dc:creator>
  <cp:lastModifiedBy>breeze</cp:lastModifiedBy>
  <cp:revision>224</cp:revision>
  <cp:lastPrinted>1601-01-01T00:00:00Z</cp:lastPrinted>
  <dcterms:created xsi:type="dcterms:W3CDTF">2009-09-06T06:00:55Z</dcterms:created>
  <dcterms:modified xsi:type="dcterms:W3CDTF">2017-02-27T07:31:55Z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2</vt:i4>
  </property>
</Properties>
</file>